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comments/modernComment_10E9_908C5962.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43"/>
  </p:notesMasterIdLst>
  <p:sldIdLst>
    <p:sldId id="294" r:id="rId7"/>
    <p:sldId id="257" r:id="rId8"/>
    <p:sldId id="4313" r:id="rId9"/>
    <p:sldId id="4316" r:id="rId10"/>
    <p:sldId id="4359" r:id="rId11"/>
    <p:sldId id="4361" r:id="rId12"/>
    <p:sldId id="4362" r:id="rId13"/>
    <p:sldId id="4357" r:id="rId14"/>
    <p:sldId id="4314" r:id="rId15"/>
    <p:sldId id="4318" r:id="rId16"/>
    <p:sldId id="260" r:id="rId17"/>
    <p:sldId id="4358" r:id="rId18"/>
    <p:sldId id="4325" r:id="rId19"/>
    <p:sldId id="268" r:id="rId20"/>
    <p:sldId id="274" r:id="rId21"/>
    <p:sldId id="4346" r:id="rId22"/>
    <p:sldId id="4343" r:id="rId23"/>
    <p:sldId id="277" r:id="rId24"/>
    <p:sldId id="269" r:id="rId25"/>
    <p:sldId id="272" r:id="rId26"/>
    <p:sldId id="4363" r:id="rId27"/>
    <p:sldId id="4319" r:id="rId28"/>
    <p:sldId id="4364" r:id="rId29"/>
    <p:sldId id="276" r:id="rId30"/>
    <p:sldId id="265" r:id="rId31"/>
    <p:sldId id="4320" r:id="rId32"/>
    <p:sldId id="4327" r:id="rId33"/>
    <p:sldId id="4365" r:id="rId34"/>
    <p:sldId id="4366" r:id="rId35"/>
    <p:sldId id="4367" r:id="rId36"/>
    <p:sldId id="4368" r:id="rId37"/>
    <p:sldId id="266" r:id="rId38"/>
    <p:sldId id="4328" r:id="rId39"/>
    <p:sldId id="4329" r:id="rId40"/>
    <p:sldId id="4332" r:id="rId41"/>
    <p:sldId id="4341" r:id="rId42"/>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016C0E-59A7-A591-2A73-0998833F072C}" name="Guillermo FERRER HERNAEZ" initials="GH" userId="S::guillermo.ferrer@ecs-org.eu::6ed922db-f16d-4b3f-ae82-4f747e81267c" providerId="AD"/>
  <p188:author id="{3BC0027A-0FB6-6242-54A0-404E63D62006}" name="Tom BASTIAANS" initials="TB" userId="S::tom.bastiaans@ecs-org.eu::9904027f-ff9a-492a-9d00-35e2572db9a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8319A"/>
    <a:srgbClr val="4FAE2D"/>
    <a:srgbClr val="FED007"/>
    <a:srgbClr val="0F74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DB4E5-A9B9-25D4-D18B-03B3D032AFB9}" v="235" dt="2024-10-15T10:56:06.116"/>
    <p1510:client id="{150E2EAF-77C0-3D47-A5C0-F7C4A8725FF6}" v="2625" dt="2024-10-15T11:06:31.710"/>
    <p1510:client id="{292519AE-02A8-6FB0-2C27-315E51870358}" v="4053" dt="2024-10-14T15:28:04.828"/>
    <p1510:client id="{2DC70185-CF28-DA96-0980-DD7F5C4616DD}" v="45" dt="2024-10-15T11:17:01.964"/>
    <p1510:client id="{6BD163DF-2DA3-949C-FC92-1D2112CC474A}" v="1" dt="2024-10-15T10:56:37.151"/>
    <p1510:client id="{76C4C1C1-E3E7-B207-DEB4-E9DEF0831210}" v="18" dt="2024-10-15T11:09:52.489"/>
    <p1510:client id="{EB06561D-8F61-0DBB-C8B0-90F2BE9218A7}" v="357" dt="2024-10-14T15:45:21.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p:cViewPr>
        <p:scale>
          <a:sx n="120" d="100"/>
          <a:sy n="120" d="100"/>
        </p:scale>
        <p:origin x="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s>
</file>

<file path=ppt/comments/modernComment_10E9_908C5962.xml><?xml version="1.0" encoding="utf-8"?>
<p188:cmLst xmlns:a="http://schemas.openxmlformats.org/drawingml/2006/main" xmlns:r="http://schemas.openxmlformats.org/officeDocument/2006/relationships" xmlns:p188="http://schemas.microsoft.com/office/powerpoint/2018/8/main">
  <p188:cm id="{E11A51BF-C90F-8B4F-9D4C-969FC0827D40}" authorId="{3BC0027A-0FB6-6242-54A0-404E63D62006}" created="2024-10-14T09:33:46.988">
    <ac:txMkLst xmlns:ac="http://schemas.microsoft.com/office/drawing/2013/main/command">
      <pc:docMk xmlns:pc="http://schemas.microsoft.com/office/powerpoint/2013/main/command"/>
      <pc:sldMk xmlns:pc="http://schemas.microsoft.com/office/powerpoint/2013/main/command" cId="2425117026" sldId="4329"/>
      <ac:graphicFrameMk id="3" creationId="{6AF0A70B-8043-5E34-55A8-60A92B36EA40}"/>
      <ac:tblMk/>
      <ac:tcMk rowId="3049163015" colId="4204737429"/>
      <ac:txMk cp="0" len="3">
        <ac:context len="4" hash="1846363"/>
      </ac:txMk>
    </ac:txMkLst>
    <p188:pos x="9905603" y="3151607"/>
    <p188:txBody>
      <a:bodyPr/>
      <a:lstStyle/>
      <a:p>
        <a:r>
          <a:rPr lang="en-GB"/>
          <a:t>Needs validation of Eviden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9E4EF-151D-CE48-A298-A170E320863D}" type="datetimeFigureOut">
              <a:rPr lang="en-GB" smtClean="0"/>
              <a:t>15/10/2024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5F66C-E2B7-C049-9F3A-0302F6BB7B33}" type="slidenum">
              <a:rPr lang="en-GB" smtClean="0"/>
              <a:t>‹#›</a:t>
            </a:fld>
            <a:endParaRPr lang="en-GB"/>
          </a:p>
        </p:txBody>
      </p:sp>
    </p:spTree>
    <p:extLst>
      <p:ext uri="{BB962C8B-B14F-4D97-AF65-F5344CB8AC3E}">
        <p14:creationId xmlns:p14="http://schemas.microsoft.com/office/powerpoint/2010/main" val="166593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179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F5F66C-E2B7-C049-9F3A-0302F6BB7B33}" type="slidenum">
              <a:rPr lang="en-GB" smtClean="0"/>
              <a:t>2</a:t>
            </a:fld>
            <a:endParaRPr lang="en-GB"/>
          </a:p>
        </p:txBody>
      </p:sp>
    </p:spTree>
    <p:extLst>
      <p:ext uri="{BB962C8B-B14F-4D97-AF65-F5344CB8AC3E}">
        <p14:creationId xmlns:p14="http://schemas.microsoft.com/office/powerpoint/2010/main" val="2564384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F5F66C-E2B7-C049-9F3A-0302F6BB7B33}" type="slidenum">
              <a:rPr lang="en-GB" smtClean="0"/>
              <a:t>9</a:t>
            </a:fld>
            <a:endParaRPr lang="en-GB"/>
          </a:p>
        </p:txBody>
      </p:sp>
    </p:spTree>
    <p:extLst>
      <p:ext uri="{BB962C8B-B14F-4D97-AF65-F5344CB8AC3E}">
        <p14:creationId xmlns:p14="http://schemas.microsoft.com/office/powerpoint/2010/main" val="2170064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F5F66C-E2B7-C049-9F3A-0302F6BB7B33}" type="slidenum">
              <a:rPr lang="en-GB" smtClean="0"/>
              <a:t>11</a:t>
            </a:fld>
            <a:endParaRPr lang="en-GB"/>
          </a:p>
        </p:txBody>
      </p:sp>
    </p:spTree>
    <p:extLst>
      <p:ext uri="{BB962C8B-B14F-4D97-AF65-F5344CB8AC3E}">
        <p14:creationId xmlns:p14="http://schemas.microsoft.com/office/powerpoint/2010/main" val="1045255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A287D-2C22-D40D-3AB9-6721AEB1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A7F71-0C4E-C507-7659-D0A404A67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1A56C4-91D0-2200-5B32-A2291EE76F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82D5C4B-973C-C87B-84AF-9305523C9CB8}"/>
              </a:ext>
            </a:extLst>
          </p:cNvPr>
          <p:cNvSpPr>
            <a:spLocks noGrp="1"/>
          </p:cNvSpPr>
          <p:nvPr>
            <p:ph type="sldNum" sz="quarter" idx="5"/>
          </p:nvPr>
        </p:nvSpPr>
        <p:spPr/>
        <p:txBody>
          <a:bodyPr/>
          <a:lstStyle/>
          <a:p>
            <a:fld id="{23F5F66C-E2B7-C049-9F3A-0302F6BB7B33}" type="slidenum">
              <a:rPr lang="en-GB" smtClean="0"/>
              <a:t>12</a:t>
            </a:fld>
            <a:endParaRPr lang="en-GB"/>
          </a:p>
        </p:txBody>
      </p:sp>
    </p:spTree>
    <p:extLst>
      <p:ext uri="{BB962C8B-B14F-4D97-AF65-F5344CB8AC3E}">
        <p14:creationId xmlns:p14="http://schemas.microsoft.com/office/powerpoint/2010/main" val="1362484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F5F66C-E2B7-C049-9F3A-0302F6BB7B33}" type="slidenum">
              <a:rPr lang="en-GB" smtClean="0"/>
              <a:t>13</a:t>
            </a:fld>
            <a:endParaRPr lang="en-GB"/>
          </a:p>
        </p:txBody>
      </p:sp>
    </p:spTree>
    <p:extLst>
      <p:ext uri="{BB962C8B-B14F-4D97-AF65-F5344CB8AC3E}">
        <p14:creationId xmlns:p14="http://schemas.microsoft.com/office/powerpoint/2010/main" val="736555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4840F-A276-6DE0-7B42-26BA845B2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EA59BF-BB4A-35ED-9ED5-1D65D9FDA5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E4B63-FA8A-A2FF-91DB-A5610440865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ECEF501-AF66-E806-1F36-6A6D3072900B}"/>
              </a:ext>
            </a:extLst>
          </p:cNvPr>
          <p:cNvSpPr>
            <a:spLocks noGrp="1"/>
          </p:cNvSpPr>
          <p:nvPr>
            <p:ph type="sldNum" sz="quarter" idx="5"/>
          </p:nvPr>
        </p:nvSpPr>
        <p:spPr/>
        <p:txBody>
          <a:bodyPr/>
          <a:lstStyle/>
          <a:p>
            <a:fld id="{23F5F66C-E2B7-C049-9F3A-0302F6BB7B33}" type="slidenum">
              <a:rPr lang="en-GB" smtClean="0"/>
              <a:t>23</a:t>
            </a:fld>
            <a:endParaRPr lang="en-GB"/>
          </a:p>
        </p:txBody>
      </p:sp>
    </p:spTree>
    <p:extLst>
      <p:ext uri="{BB962C8B-B14F-4D97-AF65-F5344CB8AC3E}">
        <p14:creationId xmlns:p14="http://schemas.microsoft.com/office/powerpoint/2010/main" val="1928265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F5F66C-E2B7-C049-9F3A-0302F6BB7B33}" type="slidenum">
              <a:rPr lang="en-GB" smtClean="0"/>
              <a:t>29</a:t>
            </a:fld>
            <a:endParaRPr lang="en-GB"/>
          </a:p>
        </p:txBody>
      </p:sp>
    </p:spTree>
    <p:extLst>
      <p:ext uri="{BB962C8B-B14F-4D97-AF65-F5344CB8AC3E}">
        <p14:creationId xmlns:p14="http://schemas.microsoft.com/office/powerpoint/2010/main" val="83011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7EFA-8E28-413B-C420-B7450F6F9EF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827951B-4A78-2719-5C3D-75DDC71EC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D577DCB-CF9B-4233-EB38-8355320BDB95}"/>
              </a:ext>
            </a:extLst>
          </p:cNvPr>
          <p:cNvSpPr>
            <a:spLocks noGrp="1"/>
          </p:cNvSpPr>
          <p:nvPr>
            <p:ph type="dt" sz="half" idx="10"/>
          </p:nvPr>
        </p:nvSpPr>
        <p:spPr/>
        <p:txBody>
          <a:bodyPr/>
          <a:lstStyle/>
          <a:p>
            <a:fld id="{DEAA347E-99A5-3642-9779-2DF61926AC6D}" type="datetime1">
              <a:rPr lang="en-US" smtClean="0"/>
              <a:t>10/15/24</a:t>
            </a:fld>
            <a:endParaRPr lang="en-GB"/>
          </a:p>
        </p:txBody>
      </p:sp>
      <p:sp>
        <p:nvSpPr>
          <p:cNvPr id="5" name="Footer Placeholder 4">
            <a:extLst>
              <a:ext uri="{FF2B5EF4-FFF2-40B4-BE49-F238E27FC236}">
                <a16:creationId xmlns:a16="http://schemas.microsoft.com/office/drawing/2014/main" id="{B539F3DD-D117-86C8-48D5-2389449EE9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6C6EF4-0052-5089-CBF0-080427312B4D}"/>
              </a:ext>
            </a:extLst>
          </p:cNvPr>
          <p:cNvSpPr>
            <a:spLocks noGrp="1"/>
          </p:cNvSpPr>
          <p:nvPr>
            <p:ph type="sldNum" sz="quarter" idx="12"/>
          </p:nvPr>
        </p:nvSpPr>
        <p:spPr/>
        <p:txBody>
          <a:bodyPr/>
          <a:lstStyle/>
          <a:p>
            <a:fld id="{A27ABD7E-8178-8F4E-A75A-D36FCF48E30E}" type="slidenum">
              <a:rPr lang="en-GB" smtClean="0"/>
              <a:t>‹#›</a:t>
            </a:fld>
            <a:endParaRPr lang="en-GB"/>
          </a:p>
        </p:txBody>
      </p:sp>
    </p:spTree>
    <p:extLst>
      <p:ext uri="{BB962C8B-B14F-4D97-AF65-F5344CB8AC3E}">
        <p14:creationId xmlns:p14="http://schemas.microsoft.com/office/powerpoint/2010/main" val="65048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F770-24C6-2D14-2415-5E78B906B1B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544F86A-0865-0571-285A-C92200E637F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2DC15AD-0B49-0CD1-ECE5-2BD75A01A6CB}"/>
              </a:ext>
            </a:extLst>
          </p:cNvPr>
          <p:cNvSpPr>
            <a:spLocks noGrp="1"/>
          </p:cNvSpPr>
          <p:nvPr>
            <p:ph type="dt" sz="half" idx="10"/>
          </p:nvPr>
        </p:nvSpPr>
        <p:spPr/>
        <p:txBody>
          <a:bodyPr/>
          <a:lstStyle/>
          <a:p>
            <a:fld id="{3E4A79B3-44A7-C049-862C-098B505ED06E}" type="datetime1">
              <a:rPr lang="en-US" smtClean="0"/>
              <a:t>10/15/24</a:t>
            </a:fld>
            <a:endParaRPr lang="en-GB"/>
          </a:p>
        </p:txBody>
      </p:sp>
      <p:sp>
        <p:nvSpPr>
          <p:cNvPr id="5" name="Footer Placeholder 4">
            <a:extLst>
              <a:ext uri="{FF2B5EF4-FFF2-40B4-BE49-F238E27FC236}">
                <a16:creationId xmlns:a16="http://schemas.microsoft.com/office/drawing/2014/main" id="{D3545ADF-8F66-C781-E209-11E4209124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3974A0-CA72-69A6-CEC0-BD8FB9447B6A}"/>
              </a:ext>
            </a:extLst>
          </p:cNvPr>
          <p:cNvSpPr>
            <a:spLocks noGrp="1"/>
          </p:cNvSpPr>
          <p:nvPr>
            <p:ph type="sldNum" sz="quarter" idx="12"/>
          </p:nvPr>
        </p:nvSpPr>
        <p:spPr/>
        <p:txBody>
          <a:bodyPr/>
          <a:lstStyle/>
          <a:p>
            <a:fld id="{A27ABD7E-8178-8F4E-A75A-D36FCF48E30E}" type="slidenum">
              <a:rPr lang="en-GB" smtClean="0"/>
              <a:t>‹#›</a:t>
            </a:fld>
            <a:endParaRPr lang="en-GB"/>
          </a:p>
        </p:txBody>
      </p:sp>
    </p:spTree>
    <p:extLst>
      <p:ext uri="{BB962C8B-B14F-4D97-AF65-F5344CB8AC3E}">
        <p14:creationId xmlns:p14="http://schemas.microsoft.com/office/powerpoint/2010/main" val="39256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4E2DC-622C-EE16-188B-7091ABE1E9D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17B5F80-2917-38F4-8F11-7493B6CA3C6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D7F4336-2C5E-9953-4DF4-3844D165D0C0}"/>
              </a:ext>
            </a:extLst>
          </p:cNvPr>
          <p:cNvSpPr>
            <a:spLocks noGrp="1"/>
          </p:cNvSpPr>
          <p:nvPr>
            <p:ph type="dt" sz="half" idx="10"/>
          </p:nvPr>
        </p:nvSpPr>
        <p:spPr/>
        <p:txBody>
          <a:bodyPr/>
          <a:lstStyle/>
          <a:p>
            <a:fld id="{5E19A074-8970-BC42-A2FB-88B7B612DEEA}" type="datetime1">
              <a:rPr lang="en-US" smtClean="0"/>
              <a:t>10/15/24</a:t>
            </a:fld>
            <a:endParaRPr lang="en-GB"/>
          </a:p>
        </p:txBody>
      </p:sp>
      <p:sp>
        <p:nvSpPr>
          <p:cNvPr id="5" name="Footer Placeholder 4">
            <a:extLst>
              <a:ext uri="{FF2B5EF4-FFF2-40B4-BE49-F238E27FC236}">
                <a16:creationId xmlns:a16="http://schemas.microsoft.com/office/drawing/2014/main" id="{BAD11ADD-CFF3-FDC8-BF0E-22E22AC550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2CD172-8496-1200-F158-003DA34A6B29}"/>
              </a:ext>
            </a:extLst>
          </p:cNvPr>
          <p:cNvSpPr>
            <a:spLocks noGrp="1"/>
          </p:cNvSpPr>
          <p:nvPr>
            <p:ph type="sldNum" sz="quarter" idx="12"/>
          </p:nvPr>
        </p:nvSpPr>
        <p:spPr/>
        <p:txBody>
          <a:bodyPr/>
          <a:lstStyle/>
          <a:p>
            <a:fld id="{A27ABD7E-8178-8F4E-A75A-D36FCF48E30E}" type="slidenum">
              <a:rPr lang="en-GB" smtClean="0"/>
              <a:t>‹#›</a:t>
            </a:fld>
            <a:endParaRPr lang="en-GB"/>
          </a:p>
        </p:txBody>
      </p:sp>
    </p:spTree>
    <p:extLst>
      <p:ext uri="{BB962C8B-B14F-4D97-AF65-F5344CB8AC3E}">
        <p14:creationId xmlns:p14="http://schemas.microsoft.com/office/powerpoint/2010/main" val="2454750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Slide">
    <p:bg>
      <p:bgPr>
        <a:blipFill dpi="0" rotWithShape="1">
          <a:blip r:embed="rId2">
            <a:alphaModFix amt="90000"/>
            <a:lum/>
            <a:extLst>
              <a:ext uri="{96DAC541-7B7A-43D3-8B79-37D633B846F1}">
                <asvg:svgBlip xmlns:asvg="http://schemas.microsoft.com/office/drawing/2016/SVG/main" r:embed="rId3"/>
              </a:ext>
            </a:extLst>
          </a:blip>
          <a:srcRect/>
          <a:stretch>
            <a:fillRect r="-2000"/>
          </a:stretch>
        </a:blip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9698D65D-19BF-1D58-CA4D-C3298BA681A7}"/>
              </a:ext>
            </a:extLst>
          </p:cNvPr>
          <p:cNvSpPr>
            <a:spLocks noGrp="1"/>
          </p:cNvSpPr>
          <p:nvPr>
            <p:ph type="body" sz="quarter" idx="10"/>
          </p:nvPr>
        </p:nvSpPr>
        <p:spPr>
          <a:xfrm>
            <a:off x="5053954" y="967039"/>
            <a:ext cx="6075122" cy="1806640"/>
          </a:xfrm>
          <a:prstGeom prst="rect">
            <a:avLst/>
          </a:prstGeom>
        </p:spPr>
        <p:txBody>
          <a:bodyPr/>
          <a:lstStyle>
            <a:lvl1pPr algn="l">
              <a:defRPr sz="3200" b="1">
                <a:solidFill>
                  <a:schemeClr val="bg1"/>
                </a:solidFill>
              </a:defRPr>
            </a:lvl1pPr>
            <a:lvl2pPr>
              <a:defRPr sz="4000" b="1">
                <a:solidFill>
                  <a:schemeClr val="bg1"/>
                </a:solidFill>
              </a:defRPr>
            </a:lvl2pPr>
            <a:lvl3pPr>
              <a:defRPr sz="4000" b="1">
                <a:solidFill>
                  <a:schemeClr val="bg1"/>
                </a:solidFill>
              </a:defRPr>
            </a:lvl3pPr>
            <a:lvl4pPr>
              <a:defRPr sz="4000" b="1">
                <a:solidFill>
                  <a:schemeClr val="bg1"/>
                </a:solidFill>
              </a:defRPr>
            </a:lvl4pPr>
            <a:lvl5pPr>
              <a:defRPr sz="4000" b="1">
                <a:solidFill>
                  <a:schemeClr val="bg1"/>
                </a:solidFill>
              </a:defRPr>
            </a:lvl5pPr>
          </a:lstStyle>
          <a:p>
            <a:pPr lvl="0"/>
            <a:r>
              <a:rPr lang="en-US"/>
              <a:t>Click to edit Master text styles</a:t>
            </a:r>
          </a:p>
        </p:txBody>
      </p:sp>
      <p:sp>
        <p:nvSpPr>
          <p:cNvPr id="14" name="object 144">
            <a:extLst>
              <a:ext uri="{FF2B5EF4-FFF2-40B4-BE49-F238E27FC236}">
                <a16:creationId xmlns:a16="http://schemas.microsoft.com/office/drawing/2014/main" id="{E5A46201-578D-D28C-848B-F6A742030155}"/>
              </a:ext>
            </a:extLst>
          </p:cNvPr>
          <p:cNvSpPr/>
          <p:nvPr userDrawn="1"/>
        </p:nvSpPr>
        <p:spPr>
          <a:xfrm>
            <a:off x="4715121" y="1001243"/>
            <a:ext cx="0" cy="2383941"/>
          </a:xfrm>
          <a:custGeom>
            <a:avLst/>
            <a:gdLst>
              <a:gd name="f0" fmla="val w"/>
              <a:gd name="f1" fmla="val h"/>
              <a:gd name="f2" fmla="val ss"/>
              <a:gd name="f3" fmla="val 0"/>
              <a:gd name="f4" fmla="val 3931285"/>
              <a:gd name="f5" fmla="val 3930886"/>
              <a:gd name="f6" fmla="abs f0"/>
              <a:gd name="f7" fmla="abs f1"/>
              <a:gd name="f8" fmla="abs f2"/>
              <a:gd name="f9" fmla="*/ f1 1 3931285"/>
              <a:gd name="f10" fmla="+- f4 0 f3"/>
              <a:gd name="f11" fmla="+- f3 0 f3"/>
              <a:gd name="f12" fmla="?: f6 f0 1"/>
              <a:gd name="f13" fmla="?: f7 f1 1"/>
              <a:gd name="f14" fmla="?: f8 f2 1"/>
              <a:gd name="f15" fmla="*/ f11 1 0"/>
              <a:gd name="f16" fmla="*/ f10 1 3931285"/>
              <a:gd name="f17" fmla="*/ f12 1 21600"/>
              <a:gd name="f18" fmla="*/ f13 1 3931285"/>
              <a:gd name="f19" fmla="*/ 21600 f12 1"/>
              <a:gd name="f20" fmla="*/ 0 1 f15"/>
              <a:gd name="f21" fmla="*/ 1 1 f15"/>
              <a:gd name="f22" fmla="*/ 0 1 f16"/>
              <a:gd name="f23" fmla="*/ 3931285 1 f16"/>
              <a:gd name="f24" fmla="min f18 f17"/>
              <a:gd name="f25" fmla="*/ f19 1 f14"/>
              <a:gd name="f26" fmla="*/ f23 f9 1"/>
              <a:gd name="f27" fmla="*/ f22 f9 1"/>
              <a:gd name="f28" fmla="val f25"/>
              <a:gd name="f29" fmla="*/ f3 f24 1"/>
              <a:gd name="f30" fmla="+- f28 0 f3"/>
              <a:gd name="f31" fmla="*/ f30 1 0"/>
              <a:gd name="f32" fmla="*/ f20 f31 1"/>
              <a:gd name="f33" fmla="*/ f21 f31 1"/>
              <a:gd name="f34" fmla="*/ f32 f24 1"/>
              <a:gd name="f35" fmla="*/ f33 f24 1"/>
            </a:gdLst>
            <a:ahLst/>
            <a:cxnLst>
              <a:cxn ang="3cd4">
                <a:pos x="hc" y="t"/>
              </a:cxn>
              <a:cxn ang="0">
                <a:pos x="r" y="vc"/>
              </a:cxn>
              <a:cxn ang="cd4">
                <a:pos x="hc" y="b"/>
              </a:cxn>
              <a:cxn ang="cd2">
                <a:pos x="l" y="vc"/>
              </a:cxn>
            </a:cxnLst>
            <a:rect l="f34" t="f27" r="f35" b="f26"/>
            <a:pathLst>
              <a:path h="3931285">
                <a:moveTo>
                  <a:pt x="f29" y="f3"/>
                </a:moveTo>
                <a:lnTo>
                  <a:pt x="f29" y="f5"/>
                </a:lnTo>
              </a:path>
            </a:pathLst>
          </a:custGeom>
          <a:noFill/>
          <a:ln w="17593" cap="flat">
            <a:solidFill>
              <a:srgbClr val="FFFFFF"/>
            </a:solidFill>
            <a:prstDash val="solid"/>
            <a:miter/>
          </a:ln>
        </p:spPr>
        <p:txBody>
          <a:bodyPr vert="horz" wrap="square" lIns="0" tIns="0" rIns="0" bIns="0" anchor="t" anchorCtr="0" compatLnSpc="1">
            <a:noAutofit/>
          </a:bodyPr>
          <a:lstStyle/>
          <a:p>
            <a:pPr marL="0" marR="0" lvl="0" indent="0" algn="l" defTabSz="55449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BE" sz="1092" b="0" i="0" u="none" strike="noStrike" kern="0" cap="none" spc="0" baseline="0">
              <a:solidFill>
                <a:srgbClr val="000000"/>
              </a:solidFill>
              <a:uFillTx/>
              <a:latin typeface="Calibri"/>
            </a:endParaRPr>
          </a:p>
        </p:txBody>
      </p:sp>
      <p:pic>
        <p:nvPicPr>
          <p:cNvPr id="15" name="Obraz 148">
            <a:extLst>
              <a:ext uri="{FF2B5EF4-FFF2-40B4-BE49-F238E27FC236}">
                <a16:creationId xmlns:a16="http://schemas.microsoft.com/office/drawing/2014/main" id="{6DC4C6D7-D37B-A8F7-F3BF-0AB27242F9C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55370" y="967039"/>
            <a:ext cx="3128472" cy="1046474"/>
          </a:xfrm>
          <a:prstGeom prst="rect">
            <a:avLst/>
          </a:prstGeom>
          <a:noFill/>
          <a:ln cap="flat">
            <a:noFill/>
          </a:ln>
        </p:spPr>
      </p:pic>
      <p:sp>
        <p:nvSpPr>
          <p:cNvPr id="17" name="Text Placeholder 2">
            <a:extLst>
              <a:ext uri="{FF2B5EF4-FFF2-40B4-BE49-F238E27FC236}">
                <a16:creationId xmlns:a16="http://schemas.microsoft.com/office/drawing/2014/main" id="{33EA63DD-65A4-ABDF-AF9B-ED7C96ACEEA8}"/>
              </a:ext>
            </a:extLst>
          </p:cNvPr>
          <p:cNvSpPr>
            <a:spLocks noGrp="1"/>
          </p:cNvSpPr>
          <p:nvPr>
            <p:ph type="body" sz="quarter" idx="11"/>
          </p:nvPr>
        </p:nvSpPr>
        <p:spPr>
          <a:xfrm>
            <a:off x="5053954" y="3015852"/>
            <a:ext cx="6075122" cy="369332"/>
          </a:xfrm>
          <a:prstGeom prst="rect">
            <a:avLst/>
          </a:prstGeom>
        </p:spPr>
        <p:txBody>
          <a:bodyPr/>
          <a:lstStyle>
            <a:lvl1pPr>
              <a:defRPr sz="2000" b="1" i="1">
                <a:solidFill>
                  <a:schemeClr val="bg1"/>
                </a:solidFill>
              </a:defRPr>
            </a:lvl1pPr>
            <a:lvl2pPr>
              <a:defRPr sz="4000" b="1">
                <a:solidFill>
                  <a:schemeClr val="bg1"/>
                </a:solidFill>
              </a:defRPr>
            </a:lvl2pPr>
            <a:lvl3pPr>
              <a:defRPr sz="4000" b="1">
                <a:solidFill>
                  <a:schemeClr val="bg1"/>
                </a:solidFill>
              </a:defRPr>
            </a:lvl3pPr>
            <a:lvl4pPr>
              <a:defRPr sz="4000" b="1">
                <a:solidFill>
                  <a:schemeClr val="bg1"/>
                </a:solidFill>
              </a:defRPr>
            </a:lvl4pPr>
            <a:lvl5pPr>
              <a:defRPr sz="40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53981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8_Title Slide">
    <p:bg>
      <p:bgPr>
        <a:blipFill dpi="0" rotWithShape="1">
          <a:blip r:embed="rId2">
            <a:lum/>
            <a:extLst>
              <a:ext uri="{96DAC541-7B7A-43D3-8B79-37D633B846F1}">
                <asvg:svgBlip xmlns:asvg="http://schemas.microsoft.com/office/drawing/2016/SVG/main" r:embed="rId3"/>
              </a:ext>
            </a:extLst>
          </a:blip>
          <a:srcRect/>
          <a:stretch>
            <a:fillRect r="-2000"/>
          </a:stretch>
        </a:blip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579FC404-915C-3F35-C548-F751696FD824}"/>
              </a:ext>
            </a:extLst>
          </p:cNvPr>
          <p:cNvSpPr>
            <a:spLocks noGrp="1"/>
          </p:cNvSpPr>
          <p:nvPr>
            <p:ph type="body" sz="quarter" idx="10"/>
          </p:nvPr>
        </p:nvSpPr>
        <p:spPr>
          <a:xfrm>
            <a:off x="592218" y="2093818"/>
            <a:ext cx="10572750" cy="1401762"/>
          </a:xfrm>
          <a:prstGeom prst="rect">
            <a:avLst/>
          </a:prstGeom>
        </p:spPr>
        <p:txBody>
          <a:bodyPr/>
          <a:lstStyle>
            <a:lvl1pPr>
              <a:defRPr lang="en-US" sz="2800" b="1" smtClean="0">
                <a:solidFill>
                  <a:schemeClr val="bg1"/>
                </a:solidFill>
              </a:defRPr>
            </a:lvl1pPr>
            <a:lvl2pPr>
              <a:defRPr lang="en-US" sz="2000" b="1" smtClean="0">
                <a:solidFill>
                  <a:schemeClr val="bg1"/>
                </a:solidFill>
              </a:defRPr>
            </a:lvl2pPr>
            <a:lvl3pPr>
              <a:defRPr lang="en-US" sz="2000" b="1" smtClean="0">
                <a:solidFill>
                  <a:schemeClr val="bg1"/>
                </a:solidFill>
              </a:defRPr>
            </a:lvl3pPr>
            <a:lvl4pPr>
              <a:defRPr lang="en-US" sz="2000" b="1" smtClean="0">
                <a:solidFill>
                  <a:schemeClr val="bg1"/>
                </a:solidFill>
              </a:defRPr>
            </a:lvl4pPr>
            <a:lvl5pPr>
              <a:defRPr lang="en-GB" sz="2000" b="1">
                <a:solidFill>
                  <a:schemeClr val="bg1"/>
                </a:solidFill>
              </a:defRPr>
            </a:lvl5pPr>
          </a:lstStyle>
          <a:p>
            <a:pPr lvl="0"/>
            <a:r>
              <a:rPr lang="en-US"/>
              <a:t>Click to edit Master text styles</a:t>
            </a:r>
            <a:endParaRPr lang="en-GB"/>
          </a:p>
        </p:txBody>
      </p:sp>
    </p:spTree>
    <p:extLst>
      <p:ext uri="{BB962C8B-B14F-4D97-AF65-F5344CB8AC3E}">
        <p14:creationId xmlns:p14="http://schemas.microsoft.com/office/powerpoint/2010/main" val="211768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63710-C634-0F0E-2748-CFC3534505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407C5F3-A04C-47B2-1F0B-48180E74D71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FD424E5-E456-F5BB-CC4E-992804BC0781}"/>
              </a:ext>
            </a:extLst>
          </p:cNvPr>
          <p:cNvSpPr>
            <a:spLocks noGrp="1"/>
          </p:cNvSpPr>
          <p:nvPr>
            <p:ph type="dt" sz="half" idx="10"/>
          </p:nvPr>
        </p:nvSpPr>
        <p:spPr/>
        <p:txBody>
          <a:bodyPr/>
          <a:lstStyle/>
          <a:p>
            <a:fld id="{787D1115-9710-B44B-B259-220C93AE5F73}" type="datetime1">
              <a:rPr lang="en-US" smtClean="0"/>
              <a:t>10/15/24</a:t>
            </a:fld>
            <a:endParaRPr lang="en-GB"/>
          </a:p>
        </p:txBody>
      </p:sp>
      <p:sp>
        <p:nvSpPr>
          <p:cNvPr id="5" name="Footer Placeholder 4">
            <a:extLst>
              <a:ext uri="{FF2B5EF4-FFF2-40B4-BE49-F238E27FC236}">
                <a16:creationId xmlns:a16="http://schemas.microsoft.com/office/drawing/2014/main" id="{037E039D-18D8-FA32-0E23-014AAD182A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829F9F-FDB9-2C39-9060-B230CF089058}"/>
              </a:ext>
            </a:extLst>
          </p:cNvPr>
          <p:cNvSpPr>
            <a:spLocks noGrp="1"/>
          </p:cNvSpPr>
          <p:nvPr>
            <p:ph type="sldNum" sz="quarter" idx="12"/>
          </p:nvPr>
        </p:nvSpPr>
        <p:spPr/>
        <p:txBody>
          <a:bodyPr/>
          <a:lstStyle/>
          <a:p>
            <a:fld id="{A27ABD7E-8178-8F4E-A75A-D36FCF48E30E}" type="slidenum">
              <a:rPr lang="en-GB" smtClean="0"/>
              <a:t>‹#›</a:t>
            </a:fld>
            <a:endParaRPr lang="en-GB"/>
          </a:p>
        </p:txBody>
      </p:sp>
    </p:spTree>
    <p:extLst>
      <p:ext uri="{BB962C8B-B14F-4D97-AF65-F5344CB8AC3E}">
        <p14:creationId xmlns:p14="http://schemas.microsoft.com/office/powerpoint/2010/main" val="241755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029E-CFC4-D065-AD8D-09FFC31E24E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9E6108B-F55E-031D-3AA7-774EA6D8E2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0E0A269-362D-3B8C-0886-CDC8658DA733}"/>
              </a:ext>
            </a:extLst>
          </p:cNvPr>
          <p:cNvSpPr>
            <a:spLocks noGrp="1"/>
          </p:cNvSpPr>
          <p:nvPr>
            <p:ph type="dt" sz="half" idx="10"/>
          </p:nvPr>
        </p:nvSpPr>
        <p:spPr/>
        <p:txBody>
          <a:bodyPr/>
          <a:lstStyle/>
          <a:p>
            <a:fld id="{6FDD81FC-FFBD-DE47-994D-74D44BD9BC58}" type="datetime1">
              <a:rPr lang="en-US" smtClean="0"/>
              <a:t>10/15/24</a:t>
            </a:fld>
            <a:endParaRPr lang="en-GB"/>
          </a:p>
        </p:txBody>
      </p:sp>
      <p:sp>
        <p:nvSpPr>
          <p:cNvPr id="5" name="Footer Placeholder 4">
            <a:extLst>
              <a:ext uri="{FF2B5EF4-FFF2-40B4-BE49-F238E27FC236}">
                <a16:creationId xmlns:a16="http://schemas.microsoft.com/office/drawing/2014/main" id="{4A377E90-BDB7-0E24-24FE-08F169FF4E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98F82D-B157-EC97-9628-DE65850A6F03}"/>
              </a:ext>
            </a:extLst>
          </p:cNvPr>
          <p:cNvSpPr>
            <a:spLocks noGrp="1"/>
          </p:cNvSpPr>
          <p:nvPr>
            <p:ph type="sldNum" sz="quarter" idx="12"/>
          </p:nvPr>
        </p:nvSpPr>
        <p:spPr/>
        <p:txBody>
          <a:bodyPr/>
          <a:lstStyle/>
          <a:p>
            <a:fld id="{A27ABD7E-8178-8F4E-A75A-D36FCF48E30E}" type="slidenum">
              <a:rPr lang="en-GB" smtClean="0"/>
              <a:t>‹#›</a:t>
            </a:fld>
            <a:endParaRPr lang="en-GB"/>
          </a:p>
        </p:txBody>
      </p:sp>
    </p:spTree>
    <p:extLst>
      <p:ext uri="{BB962C8B-B14F-4D97-AF65-F5344CB8AC3E}">
        <p14:creationId xmlns:p14="http://schemas.microsoft.com/office/powerpoint/2010/main" val="13779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E156D-AE68-BF39-AE81-64EFDCF85E7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EB3F9B2-FAAD-3398-C3CF-85507C55279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FACC470-5C1A-2AF8-9645-1198A61B84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F0ECC55-FF36-B43D-4059-0513FAEF63C5}"/>
              </a:ext>
            </a:extLst>
          </p:cNvPr>
          <p:cNvSpPr>
            <a:spLocks noGrp="1"/>
          </p:cNvSpPr>
          <p:nvPr>
            <p:ph type="dt" sz="half" idx="10"/>
          </p:nvPr>
        </p:nvSpPr>
        <p:spPr/>
        <p:txBody>
          <a:bodyPr/>
          <a:lstStyle/>
          <a:p>
            <a:fld id="{CFB26DD7-78CC-EB4B-A605-C6DEECC1ACCE}" type="datetime1">
              <a:rPr lang="en-US" smtClean="0"/>
              <a:t>10/15/24</a:t>
            </a:fld>
            <a:endParaRPr lang="en-GB"/>
          </a:p>
        </p:txBody>
      </p:sp>
      <p:sp>
        <p:nvSpPr>
          <p:cNvPr id="6" name="Footer Placeholder 5">
            <a:extLst>
              <a:ext uri="{FF2B5EF4-FFF2-40B4-BE49-F238E27FC236}">
                <a16:creationId xmlns:a16="http://schemas.microsoft.com/office/drawing/2014/main" id="{18AA82C9-79C7-3BEF-9E2C-61A514FCF4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9818DD-5B9D-7A37-6D10-2FFAF73827E5}"/>
              </a:ext>
            </a:extLst>
          </p:cNvPr>
          <p:cNvSpPr>
            <a:spLocks noGrp="1"/>
          </p:cNvSpPr>
          <p:nvPr>
            <p:ph type="sldNum" sz="quarter" idx="12"/>
          </p:nvPr>
        </p:nvSpPr>
        <p:spPr/>
        <p:txBody>
          <a:bodyPr/>
          <a:lstStyle/>
          <a:p>
            <a:fld id="{A27ABD7E-8178-8F4E-A75A-D36FCF48E30E}" type="slidenum">
              <a:rPr lang="en-GB" smtClean="0"/>
              <a:t>‹#›</a:t>
            </a:fld>
            <a:endParaRPr lang="en-GB"/>
          </a:p>
        </p:txBody>
      </p:sp>
    </p:spTree>
    <p:extLst>
      <p:ext uri="{BB962C8B-B14F-4D97-AF65-F5344CB8AC3E}">
        <p14:creationId xmlns:p14="http://schemas.microsoft.com/office/powerpoint/2010/main" val="148412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C6755-EBDE-059C-6FFB-C041B4AC73F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419FEEC-BC18-4D65-9810-C46A9F87D2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C894161-99E3-F463-E617-8438015682A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348C9BE-3763-DE7B-CC85-6583E4A2CD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5AFBB5A-FA3D-3124-73F1-048AB89660A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8E5FAAC-6D68-C22B-4AA9-B66281D14D29}"/>
              </a:ext>
            </a:extLst>
          </p:cNvPr>
          <p:cNvSpPr>
            <a:spLocks noGrp="1"/>
          </p:cNvSpPr>
          <p:nvPr>
            <p:ph type="dt" sz="half" idx="10"/>
          </p:nvPr>
        </p:nvSpPr>
        <p:spPr/>
        <p:txBody>
          <a:bodyPr/>
          <a:lstStyle/>
          <a:p>
            <a:fld id="{37F2B814-ED25-B349-94B1-22CCC38CC5E6}" type="datetime1">
              <a:rPr lang="en-US" smtClean="0"/>
              <a:t>10/15/24</a:t>
            </a:fld>
            <a:endParaRPr lang="en-GB"/>
          </a:p>
        </p:txBody>
      </p:sp>
      <p:sp>
        <p:nvSpPr>
          <p:cNvPr id="8" name="Footer Placeholder 7">
            <a:extLst>
              <a:ext uri="{FF2B5EF4-FFF2-40B4-BE49-F238E27FC236}">
                <a16:creationId xmlns:a16="http://schemas.microsoft.com/office/drawing/2014/main" id="{328D8285-41A4-A418-308D-F77F67586A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0F43B1-3C20-FDF7-87F1-B050AE5C5C8F}"/>
              </a:ext>
            </a:extLst>
          </p:cNvPr>
          <p:cNvSpPr>
            <a:spLocks noGrp="1"/>
          </p:cNvSpPr>
          <p:nvPr>
            <p:ph type="sldNum" sz="quarter" idx="12"/>
          </p:nvPr>
        </p:nvSpPr>
        <p:spPr/>
        <p:txBody>
          <a:bodyPr/>
          <a:lstStyle/>
          <a:p>
            <a:fld id="{A27ABD7E-8178-8F4E-A75A-D36FCF48E30E}" type="slidenum">
              <a:rPr lang="en-GB" smtClean="0"/>
              <a:t>‹#›</a:t>
            </a:fld>
            <a:endParaRPr lang="en-GB"/>
          </a:p>
        </p:txBody>
      </p:sp>
    </p:spTree>
    <p:extLst>
      <p:ext uri="{BB962C8B-B14F-4D97-AF65-F5344CB8AC3E}">
        <p14:creationId xmlns:p14="http://schemas.microsoft.com/office/powerpoint/2010/main" val="144757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6047D-8ED3-9E47-7892-4B0C95C6131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C9844B1-0A02-93B7-E1DE-02F15E59D4AE}"/>
              </a:ext>
            </a:extLst>
          </p:cNvPr>
          <p:cNvSpPr>
            <a:spLocks noGrp="1"/>
          </p:cNvSpPr>
          <p:nvPr>
            <p:ph type="dt" sz="half" idx="10"/>
          </p:nvPr>
        </p:nvSpPr>
        <p:spPr/>
        <p:txBody>
          <a:bodyPr/>
          <a:lstStyle/>
          <a:p>
            <a:fld id="{578A3308-272A-C246-A419-482C8AAC94CA}" type="datetime1">
              <a:rPr lang="en-US" smtClean="0"/>
              <a:t>10/15/24</a:t>
            </a:fld>
            <a:endParaRPr lang="en-GB"/>
          </a:p>
        </p:txBody>
      </p:sp>
      <p:sp>
        <p:nvSpPr>
          <p:cNvPr id="4" name="Footer Placeholder 3">
            <a:extLst>
              <a:ext uri="{FF2B5EF4-FFF2-40B4-BE49-F238E27FC236}">
                <a16:creationId xmlns:a16="http://schemas.microsoft.com/office/drawing/2014/main" id="{C729C746-6BE8-3BD1-6155-1F4A6B20C4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C2CBDA-813E-789C-F0D2-D19D50FAF1FC}"/>
              </a:ext>
            </a:extLst>
          </p:cNvPr>
          <p:cNvSpPr>
            <a:spLocks noGrp="1"/>
          </p:cNvSpPr>
          <p:nvPr>
            <p:ph type="sldNum" sz="quarter" idx="12"/>
          </p:nvPr>
        </p:nvSpPr>
        <p:spPr/>
        <p:txBody>
          <a:bodyPr/>
          <a:lstStyle/>
          <a:p>
            <a:fld id="{A27ABD7E-8178-8F4E-A75A-D36FCF48E30E}" type="slidenum">
              <a:rPr lang="en-GB" smtClean="0"/>
              <a:t>‹#›</a:t>
            </a:fld>
            <a:endParaRPr lang="en-GB"/>
          </a:p>
        </p:txBody>
      </p:sp>
    </p:spTree>
    <p:extLst>
      <p:ext uri="{BB962C8B-B14F-4D97-AF65-F5344CB8AC3E}">
        <p14:creationId xmlns:p14="http://schemas.microsoft.com/office/powerpoint/2010/main" val="241163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1B60B8-0BBA-099B-BA2A-496396A5B5F1}"/>
              </a:ext>
            </a:extLst>
          </p:cNvPr>
          <p:cNvSpPr>
            <a:spLocks noGrp="1"/>
          </p:cNvSpPr>
          <p:nvPr>
            <p:ph type="dt" sz="half" idx="10"/>
          </p:nvPr>
        </p:nvSpPr>
        <p:spPr/>
        <p:txBody>
          <a:bodyPr/>
          <a:lstStyle/>
          <a:p>
            <a:fld id="{623F403E-CAC3-314E-B935-17BBDCE648F0}" type="datetime1">
              <a:rPr lang="en-US" smtClean="0"/>
              <a:t>10/15/24</a:t>
            </a:fld>
            <a:endParaRPr lang="en-GB"/>
          </a:p>
        </p:txBody>
      </p:sp>
      <p:sp>
        <p:nvSpPr>
          <p:cNvPr id="3" name="Footer Placeholder 2">
            <a:extLst>
              <a:ext uri="{FF2B5EF4-FFF2-40B4-BE49-F238E27FC236}">
                <a16:creationId xmlns:a16="http://schemas.microsoft.com/office/drawing/2014/main" id="{EF2D5B81-9655-E7E4-46DE-FBA87C5A828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60E1E4-6808-91FA-F563-8C7B7DFA70D1}"/>
              </a:ext>
            </a:extLst>
          </p:cNvPr>
          <p:cNvSpPr>
            <a:spLocks noGrp="1"/>
          </p:cNvSpPr>
          <p:nvPr>
            <p:ph type="sldNum" sz="quarter" idx="12"/>
          </p:nvPr>
        </p:nvSpPr>
        <p:spPr/>
        <p:txBody>
          <a:bodyPr/>
          <a:lstStyle/>
          <a:p>
            <a:fld id="{A27ABD7E-8178-8F4E-A75A-D36FCF48E30E}" type="slidenum">
              <a:rPr lang="en-GB" smtClean="0"/>
              <a:t>‹#›</a:t>
            </a:fld>
            <a:endParaRPr lang="en-GB"/>
          </a:p>
        </p:txBody>
      </p:sp>
    </p:spTree>
    <p:extLst>
      <p:ext uri="{BB962C8B-B14F-4D97-AF65-F5344CB8AC3E}">
        <p14:creationId xmlns:p14="http://schemas.microsoft.com/office/powerpoint/2010/main" val="16691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C1FF-362D-30E8-34D1-8E081FD240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141C7DF-0EBC-D678-7EEC-3FABF08E66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E482964-990A-93EF-698A-C5CD6CF90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704F67-EE7C-3D32-E444-0A78071A9F9B}"/>
              </a:ext>
            </a:extLst>
          </p:cNvPr>
          <p:cNvSpPr>
            <a:spLocks noGrp="1"/>
          </p:cNvSpPr>
          <p:nvPr>
            <p:ph type="dt" sz="half" idx="10"/>
          </p:nvPr>
        </p:nvSpPr>
        <p:spPr/>
        <p:txBody>
          <a:bodyPr/>
          <a:lstStyle/>
          <a:p>
            <a:fld id="{9FBB6B7C-554E-4643-A4D1-885F9574FBDE}" type="datetime1">
              <a:rPr lang="en-US" smtClean="0"/>
              <a:t>10/15/24</a:t>
            </a:fld>
            <a:endParaRPr lang="en-GB"/>
          </a:p>
        </p:txBody>
      </p:sp>
      <p:sp>
        <p:nvSpPr>
          <p:cNvPr id="6" name="Footer Placeholder 5">
            <a:extLst>
              <a:ext uri="{FF2B5EF4-FFF2-40B4-BE49-F238E27FC236}">
                <a16:creationId xmlns:a16="http://schemas.microsoft.com/office/drawing/2014/main" id="{B81C2DCD-311D-F351-272C-E75762D520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87E0F4-DA6B-AE22-826E-2B35544BAFA1}"/>
              </a:ext>
            </a:extLst>
          </p:cNvPr>
          <p:cNvSpPr>
            <a:spLocks noGrp="1"/>
          </p:cNvSpPr>
          <p:nvPr>
            <p:ph type="sldNum" sz="quarter" idx="12"/>
          </p:nvPr>
        </p:nvSpPr>
        <p:spPr/>
        <p:txBody>
          <a:bodyPr/>
          <a:lstStyle/>
          <a:p>
            <a:fld id="{A27ABD7E-8178-8F4E-A75A-D36FCF48E30E}" type="slidenum">
              <a:rPr lang="en-GB" smtClean="0"/>
              <a:t>‹#›</a:t>
            </a:fld>
            <a:endParaRPr lang="en-GB"/>
          </a:p>
        </p:txBody>
      </p:sp>
    </p:spTree>
    <p:extLst>
      <p:ext uri="{BB962C8B-B14F-4D97-AF65-F5344CB8AC3E}">
        <p14:creationId xmlns:p14="http://schemas.microsoft.com/office/powerpoint/2010/main" val="76040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13162-905C-9D6D-AC25-1A0B1307AC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F00C1FD-C46F-4ACE-E272-97A1D4D258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D03EFB-935D-D6F5-CEDB-13D686FE2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5DEB33-0343-920D-FB5B-7E22BAE38B34}"/>
              </a:ext>
            </a:extLst>
          </p:cNvPr>
          <p:cNvSpPr>
            <a:spLocks noGrp="1"/>
          </p:cNvSpPr>
          <p:nvPr>
            <p:ph type="dt" sz="half" idx="10"/>
          </p:nvPr>
        </p:nvSpPr>
        <p:spPr/>
        <p:txBody>
          <a:bodyPr/>
          <a:lstStyle/>
          <a:p>
            <a:fld id="{521A5D78-1AFA-DE40-84A4-BB0AA285BBB9}" type="datetime1">
              <a:rPr lang="en-US" smtClean="0"/>
              <a:t>10/15/24</a:t>
            </a:fld>
            <a:endParaRPr lang="en-GB"/>
          </a:p>
        </p:txBody>
      </p:sp>
      <p:sp>
        <p:nvSpPr>
          <p:cNvPr id="6" name="Footer Placeholder 5">
            <a:extLst>
              <a:ext uri="{FF2B5EF4-FFF2-40B4-BE49-F238E27FC236}">
                <a16:creationId xmlns:a16="http://schemas.microsoft.com/office/drawing/2014/main" id="{9EA8F80D-7A2D-B633-4299-B7D2130E84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5E30AD-3FAE-7BF8-7D18-CC4BBEBB1405}"/>
              </a:ext>
            </a:extLst>
          </p:cNvPr>
          <p:cNvSpPr>
            <a:spLocks noGrp="1"/>
          </p:cNvSpPr>
          <p:nvPr>
            <p:ph type="sldNum" sz="quarter" idx="12"/>
          </p:nvPr>
        </p:nvSpPr>
        <p:spPr/>
        <p:txBody>
          <a:bodyPr/>
          <a:lstStyle/>
          <a:p>
            <a:fld id="{A27ABD7E-8178-8F4E-A75A-D36FCF48E30E}" type="slidenum">
              <a:rPr lang="en-GB" smtClean="0"/>
              <a:t>‹#›</a:t>
            </a:fld>
            <a:endParaRPr lang="en-GB"/>
          </a:p>
        </p:txBody>
      </p:sp>
    </p:spTree>
    <p:extLst>
      <p:ext uri="{BB962C8B-B14F-4D97-AF65-F5344CB8AC3E}">
        <p14:creationId xmlns:p14="http://schemas.microsoft.com/office/powerpoint/2010/main" val="407804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C70B21-C308-D898-B5A3-3122E03FC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2375958-402E-0320-8E47-AD0682404F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CFACCF0-C641-E6EE-E483-8683B6C4B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2C9A49-6837-C948-99D7-5DB7027C0EE3}" type="datetime1">
              <a:rPr lang="en-US" smtClean="0"/>
              <a:t>10/15/24</a:t>
            </a:fld>
            <a:endParaRPr lang="en-GB"/>
          </a:p>
        </p:txBody>
      </p:sp>
      <p:sp>
        <p:nvSpPr>
          <p:cNvPr id="5" name="Footer Placeholder 4">
            <a:extLst>
              <a:ext uri="{FF2B5EF4-FFF2-40B4-BE49-F238E27FC236}">
                <a16:creationId xmlns:a16="http://schemas.microsoft.com/office/drawing/2014/main" id="{259029F7-7FDA-0FF8-51EA-E60C3D8C43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31E123D-F794-1F84-467F-731FD043F4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7ABD7E-8178-8F4E-A75A-D36FCF48E30E}" type="slidenum">
              <a:rPr lang="en-GB" smtClean="0"/>
              <a:t>‹#›</a:t>
            </a:fld>
            <a:endParaRPr lang="en-GB"/>
          </a:p>
        </p:txBody>
      </p:sp>
    </p:spTree>
    <p:extLst>
      <p:ext uri="{BB962C8B-B14F-4D97-AF65-F5344CB8AC3E}">
        <p14:creationId xmlns:p14="http://schemas.microsoft.com/office/powerpoint/2010/main" val="1979269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xml"/><Relationship Id="rId7" Type="http://schemas.openxmlformats.org/officeDocument/2006/relationships/oleObject" Target="../embeddings/oleObject1.bin"/><Relationship Id="rId2" Type="http://schemas.openxmlformats.org/officeDocument/2006/relationships/customXml" Target="../../customXml/item2.xml"/><Relationship Id="rId1" Type="http://schemas.openxmlformats.org/officeDocument/2006/relationships/customXml" Target="../../customXml/item3.xml"/><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tags" Target="../tags/tag2.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6.pn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12.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ait.ac.at/en/news-events/single-view/detail/8494?cHash=67cde7d7d7ed964fa29137aeb24cb041" TargetMode="External"/><Relationship Id="rId3" Type="http://schemas.openxmlformats.org/officeDocument/2006/relationships/hyperlink" Target="https://www.thecyberhive.eu/solutions/taranis-ai-osint-analysis" TargetMode="External"/><Relationship Id="rId7" Type="http://schemas.openxmlformats.org/officeDocument/2006/relationships/hyperlink" Target="https://github.com/taranis-ai/taranis-ai" TargetMode="External"/><Relationship Id="rId2" Type="http://schemas.openxmlformats.org/officeDocument/2006/relationships/hyperlink" Target="https://www.thecyberhive.eu/vendors/ait-austrian-institute-technology" TargetMode="External"/><Relationship Id="rId1" Type="http://schemas.openxmlformats.org/officeDocument/2006/relationships/slideLayout" Target="../slideLayouts/slideLayout2.xml"/><Relationship Id="rId6" Type="http://schemas.openxmlformats.org/officeDocument/2006/relationships/hyperlink" Target="https://github.com/taranis-ai/taranis-ai?tab=readme-ov-file#contributions" TargetMode="External"/><Relationship Id="rId5" Type="http://schemas.openxmlformats.org/officeDocument/2006/relationships/hyperlink" Target="https://taranis.ai/" TargetMode="External"/><Relationship Id="rId10" Type="http://schemas.openxmlformats.org/officeDocument/2006/relationships/image" Target="../media/image38.jpeg"/><Relationship Id="rId4" Type="http://schemas.openxmlformats.org/officeDocument/2006/relationships/hyperlink" Target="https://taranis.ai/docs/" TargetMode="External"/><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0.svg"/><Relationship Id="rId7"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artner.com/reviews/market/network-detection-and-response/vendor/cryptomage/product/cryptomage-cyber-eye" TargetMode="External"/><Relationship Id="rId2" Type="http://schemas.openxmlformats.org/officeDocument/2006/relationships/hyperlink" Target="https://www.gartner.com/reviews/market/network-detection-and-response/vendor/labyrinth/product/labyrinth-deception-platfor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artner.com/reviews/market/network-detection-and-response/vendor/cryptomage/product/cryptomage-cyber-eye" TargetMode="External"/><Relationship Id="rId2" Type="http://schemas.openxmlformats.org/officeDocument/2006/relationships/hyperlink" Target="https://www.gartner.com/reviews/market/network-detection-and-response/vendor/labyrinth/product/labyrinth-deception-platfor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gartner.com/reviews/market/managed-detection-and-response/vendor/withsecure/product/withsecure-countercept-managed-detection-and-response-services" TargetMode="External"/><Relationship Id="rId2" Type="http://schemas.microsoft.com/office/2018/10/relationships/comments" Target="../comments/modernComment_10E9_908C5962.xml"/><Relationship Id="rId1" Type="http://schemas.openxmlformats.org/officeDocument/2006/relationships/slideLayout" Target="../slideLayouts/slideLayout2.xml"/><Relationship Id="rId4" Type="http://schemas.openxmlformats.org/officeDocument/2006/relationships/hyperlink" Target="https://www.gartner.com/reviews/market/managed-detection-and-response/vendor/eviden/product/eviden-managed-detection-and-response-service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gartner.com/reviews/market/endpoint-protection-platforms/vendor/withsecure/product/withsecure-elements-endpoint-protection" TargetMode="External"/><Relationship Id="rId2" Type="http://schemas.openxmlformats.org/officeDocument/2006/relationships/hyperlink" Target="https://www.gartner.com/reviews/market/extended-detection-and-response/vendor/sekoia-io/product/sekoia-defend" TargetMode="External"/><Relationship Id="rId1" Type="http://schemas.openxmlformats.org/officeDocument/2006/relationships/slideLayout" Target="../slideLayouts/slideLayout2.xml"/><Relationship Id="rId4" Type="http://schemas.openxmlformats.org/officeDocument/2006/relationships/hyperlink" Target="https://www.gartner.com/reviews/market/endpoint-protection-platforms/vendor/eset/product/eset-protec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cybersecandbiz.substack.com/" TargetMode="External"/><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linkedin.com/in/ignaciosbampato/" TargetMode="External"/><Relationship Id="rId4" Type="http://schemas.openxmlformats.org/officeDocument/2006/relationships/hyperlink" Target="https://www.linkedin.com/company/ecso-cyber-security/"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9.svg"/><Relationship Id="rId2" Type="http://schemas.openxmlformats.org/officeDocument/2006/relationships/hyperlink" Target="https://www.thecyberhive.eu/register"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7F077335-1446-4ED9-9966-19A6C48ED722}"/>
              </a:ext>
            </a:extLst>
          </p:cNvPr>
          <p:cNvGraphicFramePr>
            <a:graphicFrameLocks noChangeAspect="1"/>
          </p:cNvGraphicFramePr>
          <p:nvPr>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6" imgH="416" progId="TCLayout.ActiveDocument.1">
                  <p:embed/>
                </p:oleObj>
              </mc:Choice>
              <mc:Fallback>
                <p:oleObj name="think-cell Slide" r:id="rId7" imgW="416" imgH="416" progId="TCLayout.ActiveDocument.1">
                  <p:embed/>
                  <p:pic>
                    <p:nvPicPr>
                      <p:cNvPr id="12" name="Object 11" hidden="1">
                        <a:extLst>
                          <a:ext uri="{FF2B5EF4-FFF2-40B4-BE49-F238E27FC236}">
                            <a16:creationId xmlns:a16="http://schemas.microsoft.com/office/drawing/2014/main" id="{7F077335-1446-4ED9-9966-19A6C48ED72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D6AEBF45-3FF4-4863-8A9C-2160BC42AFE5}"/>
              </a:ext>
            </a:extLst>
          </p:cNvPr>
          <p:cNvSpPr>
            <a:spLocks noGrp="1"/>
          </p:cNvSpPr>
          <p:nvPr>
            <p:ph type="body" sz="quarter" idx="10"/>
          </p:nvPr>
        </p:nvSpPr>
        <p:spPr>
          <a:xfrm>
            <a:off x="5053953" y="967039"/>
            <a:ext cx="6401167" cy="1806640"/>
          </a:xfrm>
        </p:spPr>
        <p:txBody>
          <a:bodyPr/>
          <a:lstStyle/>
          <a:p>
            <a:pPr marL="0" indent="0">
              <a:buNone/>
            </a:pPr>
            <a:r>
              <a:rPr lang="en-GB"/>
              <a:t>The </a:t>
            </a:r>
            <a:r>
              <a:rPr lang="en-GB" err="1"/>
              <a:t>Cyberhive</a:t>
            </a:r>
            <a:r>
              <a:rPr lang="en-GB"/>
              <a:t> Matrix ™</a:t>
            </a:r>
          </a:p>
          <a:p>
            <a:pPr marL="0" indent="0">
              <a:buNone/>
            </a:pPr>
            <a:r>
              <a:rPr lang="en-GB" sz="1800"/>
              <a:t>Official Launch Day!</a:t>
            </a:r>
            <a:endParaRPr lang="en-GB" sz="1800" b="0"/>
          </a:p>
        </p:txBody>
      </p:sp>
      <p:sp>
        <p:nvSpPr>
          <p:cNvPr id="9" name="Text Placeholder 8">
            <a:extLst>
              <a:ext uri="{FF2B5EF4-FFF2-40B4-BE49-F238E27FC236}">
                <a16:creationId xmlns:a16="http://schemas.microsoft.com/office/drawing/2014/main" id="{55DA965F-001F-472A-A2EE-1FE3CD9ECDE5}"/>
              </a:ext>
            </a:extLst>
          </p:cNvPr>
          <p:cNvSpPr>
            <a:spLocks noGrp="1"/>
          </p:cNvSpPr>
          <p:nvPr>
            <p:ph type="body" sz="quarter" idx="11"/>
          </p:nvPr>
        </p:nvSpPr>
        <p:spPr/>
        <p:txBody>
          <a:bodyPr anchor="ctr"/>
          <a:lstStyle/>
          <a:p>
            <a:pPr marL="0" indent="0">
              <a:buNone/>
            </a:pPr>
            <a:r>
              <a:rPr lang="en-GB" i="0"/>
              <a:t>Tuesday October 15 2024, by Tom </a:t>
            </a:r>
            <a:r>
              <a:rPr lang="en-GB" i="0" err="1"/>
              <a:t>Bastiaans</a:t>
            </a:r>
            <a:endParaRPr lang="en-GB" i="0"/>
          </a:p>
        </p:txBody>
      </p:sp>
      <p:sp>
        <p:nvSpPr>
          <p:cNvPr id="5" name="Rectangle 4">
            <a:extLst>
              <a:ext uri="{FF2B5EF4-FFF2-40B4-BE49-F238E27FC236}">
                <a16:creationId xmlns:a16="http://schemas.microsoft.com/office/drawing/2014/main" id="{62D997D1-43C2-A2B7-2FA0-E5F7C7FE25E7}"/>
              </a:ext>
            </a:extLst>
          </p:cNvPr>
          <p:cNvSpPr/>
          <p:nvPr/>
        </p:nvSpPr>
        <p:spPr>
          <a:xfrm rot="18867478">
            <a:off x="-289691" y="72522"/>
            <a:ext cx="1278099" cy="58997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a:solidFill>
                  <a:srgbClr val="404F84"/>
                </a:solidFill>
                <a:latin typeface="+mj-lt"/>
                <a:ea typeface="Roboto" panose="02000000000000000000" pitchFamily="2" charset="0"/>
              </a:rPr>
              <a:t>Matrix Q3 ‘24</a:t>
            </a:r>
            <a:endParaRPr lang="en-GB" sz="1100">
              <a:solidFill>
                <a:srgbClr val="404F84"/>
              </a:solidFill>
              <a:latin typeface="+mj-lt"/>
              <a:ea typeface="Roboto" panose="02000000000000000000" pitchFamily="2" charset="0"/>
            </a:endParaRPr>
          </a:p>
        </p:txBody>
      </p:sp>
      <p:pic>
        <p:nvPicPr>
          <p:cNvPr id="14" name="Picture 13" descr="A black and white logo&#10;&#10;Description automatically generated">
            <a:extLst>
              <a:ext uri="{FF2B5EF4-FFF2-40B4-BE49-F238E27FC236}">
                <a16:creationId xmlns:a16="http://schemas.microsoft.com/office/drawing/2014/main" id="{BE45A726-6345-C3E9-72F3-587C6DD47FEF}"/>
              </a:ext>
            </a:extLst>
          </p:cNvPr>
          <p:cNvPicPr>
            <a:picLocks noChangeAspect="1"/>
          </p:cNvPicPr>
          <p:nvPr/>
        </p:nvPicPr>
        <p:blipFill>
          <a:blip r:embed="rId9"/>
          <a:stretch>
            <a:fillRect/>
          </a:stretch>
        </p:blipFill>
        <p:spPr>
          <a:xfrm>
            <a:off x="1167753" y="2429832"/>
            <a:ext cx="3099448" cy="528930"/>
          </a:xfrm>
          <a:prstGeom prst="rect">
            <a:avLst/>
          </a:prstGeom>
        </p:spPr>
      </p:pic>
    </p:spTree>
    <p:custDataLst>
      <p:custData r:id="rId1"/>
      <p:custData r:id="rId2"/>
      <p:tags r:id="rId3"/>
    </p:custDataLst>
    <p:extLst>
      <p:ext uri="{BB962C8B-B14F-4D97-AF65-F5344CB8AC3E}">
        <p14:creationId xmlns:p14="http://schemas.microsoft.com/office/powerpoint/2010/main" val="390364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0BEF7780-1CF2-4233-B087-213CD07CA3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11" name="Object 10" hidden="1">
                        <a:extLst>
                          <a:ext uri="{FF2B5EF4-FFF2-40B4-BE49-F238E27FC236}">
                            <a16:creationId xmlns:a16="http://schemas.microsoft.com/office/drawing/2014/main" id="{0BEF7780-1CF2-4233-B087-213CD07CA39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88F926DF-3B89-D3F5-92CD-A763E1C261CE}"/>
              </a:ext>
            </a:extLst>
          </p:cNvPr>
          <p:cNvSpPr>
            <a:spLocks noGrp="1"/>
          </p:cNvSpPr>
          <p:nvPr>
            <p:ph type="body" sz="quarter" idx="10"/>
          </p:nvPr>
        </p:nvSpPr>
        <p:spPr/>
        <p:txBody>
          <a:bodyPr/>
          <a:lstStyle/>
          <a:p>
            <a:pPr marL="0" indent="0">
              <a:buNone/>
            </a:pPr>
            <a:r>
              <a:rPr lang="en-GB" dirty="0"/>
              <a:t>The Matrix Q3 2024</a:t>
            </a:r>
            <a:endParaRPr lang="en-BE" dirty="0"/>
          </a:p>
        </p:txBody>
      </p:sp>
    </p:spTree>
    <p:extLst>
      <p:ext uri="{BB962C8B-B14F-4D97-AF65-F5344CB8AC3E}">
        <p14:creationId xmlns:p14="http://schemas.microsoft.com/office/powerpoint/2010/main" val="14950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5BBB171-0E4C-360F-7CB2-C609D01469A5}"/>
              </a:ext>
            </a:extLst>
          </p:cNvPr>
          <p:cNvSpPr/>
          <p:nvPr/>
        </p:nvSpPr>
        <p:spPr bwMode="auto">
          <a:xfrm>
            <a:off x="6051551" y="1391350"/>
            <a:ext cx="5486399" cy="2948604"/>
          </a:xfrm>
          <a:prstGeom prst="rect">
            <a:avLst/>
          </a:prstGeom>
          <a:solidFill>
            <a:schemeClr val="bg1">
              <a:lumMod val="100000"/>
            </a:schemeClr>
          </a:solidFill>
          <a:ln w="19050" cap="flat" cmpd="sng" algn="ctr">
            <a:solidFill>
              <a:srgbClr val="A8319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440000" tIns="468000" rIns="360000" bIns="360000" numCol="1" rtlCol="0" anchor="t" anchorCtr="0" compatLnSpc="1">
            <a:prstTxWarp prst="textNoShape">
              <a:avLst/>
            </a:prstTxWarp>
          </a:bodyPr>
          <a:lstStyle/>
          <a:p>
            <a:pPr fontAlgn="base">
              <a:spcBef>
                <a:spcPct val="0"/>
              </a:spcBef>
              <a:spcAft>
                <a:spcPct val="0"/>
              </a:spcAft>
            </a:pPr>
            <a:r>
              <a:rPr lang="en-GB" sz="1600" b="1">
                <a:cs typeface="Arial" charset="0"/>
              </a:rPr>
              <a:t>Report publication</a:t>
            </a:r>
            <a:r>
              <a:rPr lang="en-GB" sz="1600">
                <a:cs typeface="Arial" charset="0"/>
              </a:rPr>
              <a:t>: freely accessible after the webinar. with the solution descriptions, vendors and summaries </a:t>
            </a:r>
          </a:p>
          <a:p>
            <a:pPr marL="285750" indent="-285750" fontAlgn="base">
              <a:spcBef>
                <a:spcPct val="0"/>
              </a:spcBef>
              <a:spcAft>
                <a:spcPct val="0"/>
              </a:spcAft>
              <a:buFont typeface="Arial" panose="020B0604020202020204" pitchFamily="34" charset="0"/>
              <a:buChar char="•"/>
            </a:pPr>
            <a:endParaRPr lang="en-GB" sz="1600">
              <a:cs typeface="Arial" charset="0"/>
            </a:endParaRPr>
          </a:p>
          <a:p>
            <a:pPr marL="285750" indent="-285750" fontAlgn="base">
              <a:spcBef>
                <a:spcPct val="0"/>
              </a:spcBef>
              <a:spcAft>
                <a:spcPct val="0"/>
              </a:spcAft>
              <a:buFont typeface="Arial" panose="020B0604020202020204" pitchFamily="34" charset="0"/>
              <a:buChar char="•"/>
            </a:pPr>
            <a:r>
              <a:rPr lang="en-GB" sz="1600">
                <a:latin typeface="+mj-lt"/>
                <a:cs typeface="Arial" charset="0"/>
              </a:rPr>
              <a:t>Shared among and outside the ECSO </a:t>
            </a:r>
          </a:p>
          <a:p>
            <a:pPr marL="285750" indent="-285750" fontAlgn="base">
              <a:spcBef>
                <a:spcPct val="0"/>
              </a:spcBef>
              <a:spcAft>
                <a:spcPct val="0"/>
              </a:spcAft>
              <a:buFont typeface="Arial" panose="020B0604020202020204" pitchFamily="34" charset="0"/>
              <a:buChar char="•"/>
            </a:pPr>
            <a:r>
              <a:rPr lang="en-GB" sz="1600">
                <a:latin typeface="+mj-lt"/>
                <a:cs typeface="Arial" charset="0"/>
              </a:rPr>
              <a:t>Report is freely accessible via </a:t>
            </a:r>
            <a:r>
              <a:rPr lang="en-GB" sz="1600" err="1">
                <a:latin typeface="+mj-lt"/>
                <a:cs typeface="Arial" charset="0"/>
              </a:rPr>
              <a:t>Cyberhive</a:t>
            </a:r>
            <a:endParaRPr lang="en-GB" sz="1600">
              <a:latin typeface="+mj-lt"/>
              <a:cs typeface="Arial" charset="0"/>
            </a:endParaRPr>
          </a:p>
          <a:p>
            <a:pPr marL="285750" indent="-285750" fontAlgn="base">
              <a:spcBef>
                <a:spcPct val="0"/>
              </a:spcBef>
              <a:spcAft>
                <a:spcPct val="0"/>
              </a:spcAft>
              <a:buFont typeface="Arial" panose="020B0604020202020204" pitchFamily="34" charset="0"/>
              <a:buChar char="•"/>
            </a:pPr>
            <a:r>
              <a:rPr lang="en-GB" sz="1600">
                <a:cs typeface="Arial" charset="0"/>
              </a:rPr>
              <a:t>Half-year investor Matrix reports with investor data</a:t>
            </a:r>
          </a:p>
          <a:p>
            <a:pPr marL="285750" indent="-285750" fontAlgn="base">
              <a:spcBef>
                <a:spcPct val="0"/>
              </a:spcBef>
              <a:spcAft>
                <a:spcPct val="0"/>
              </a:spcAft>
              <a:buFont typeface="Arial" panose="020B0604020202020204" pitchFamily="34" charset="0"/>
              <a:buChar char="•"/>
            </a:pPr>
            <a:endParaRPr lang="en-GB" sz="1600">
              <a:cs typeface="Arial" charset="0"/>
            </a:endParaRPr>
          </a:p>
        </p:txBody>
      </p:sp>
      <p:sp>
        <p:nvSpPr>
          <p:cNvPr id="19" name="Rectangle 18">
            <a:extLst>
              <a:ext uri="{FF2B5EF4-FFF2-40B4-BE49-F238E27FC236}">
                <a16:creationId xmlns:a16="http://schemas.microsoft.com/office/drawing/2014/main" id="{2390FEFF-A1F1-74DF-A5E6-D492F73D1A0F}"/>
              </a:ext>
            </a:extLst>
          </p:cNvPr>
          <p:cNvSpPr/>
          <p:nvPr/>
        </p:nvSpPr>
        <p:spPr bwMode="auto">
          <a:xfrm>
            <a:off x="654050" y="1392789"/>
            <a:ext cx="5016679" cy="2948603"/>
          </a:xfrm>
          <a:prstGeom prst="rect">
            <a:avLst/>
          </a:prstGeom>
          <a:solidFill>
            <a:schemeClr val="bg1">
              <a:lumMod val="100000"/>
            </a:schemeClr>
          </a:solidFill>
          <a:ln w="19050" cap="flat" cmpd="sng" algn="ctr">
            <a:solidFill>
              <a:srgbClr val="A8319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440000" tIns="468000" rIns="360000" bIns="360000" numCol="1" rtlCol="0" anchor="t" anchorCtr="0" compatLnSpc="1">
            <a:prstTxWarp prst="textNoShape">
              <a:avLst/>
            </a:prstTxWarp>
          </a:bodyPr>
          <a:lstStyle/>
          <a:p>
            <a:pPr fontAlgn="base">
              <a:spcBef>
                <a:spcPct val="0"/>
              </a:spcBef>
              <a:spcAft>
                <a:spcPct val="0"/>
              </a:spcAft>
            </a:pPr>
            <a:r>
              <a:rPr lang="en-GB" sz="1600" b="1">
                <a:cs typeface="Arial" charset="0"/>
              </a:rPr>
              <a:t>The Matrix reports, </a:t>
            </a:r>
            <a:r>
              <a:rPr lang="en-GB" sz="1600">
                <a:cs typeface="Arial" charset="0"/>
              </a:rPr>
              <a:t>include a </a:t>
            </a:r>
            <a:r>
              <a:rPr lang="en-GB" sz="1600" b="1">
                <a:cs typeface="Arial" charset="0"/>
              </a:rPr>
              <a:t>quadrant</a:t>
            </a:r>
            <a:r>
              <a:rPr lang="en-GB" sz="1600">
                <a:cs typeface="Arial" charset="0"/>
              </a:rPr>
              <a:t> showcasing solutions of a category in 1 clear graph. Evaluation criteria focus on the needs of end-users of cybersecurity.</a:t>
            </a:r>
          </a:p>
          <a:p>
            <a:pPr marL="285750" indent="-285750" fontAlgn="base">
              <a:spcBef>
                <a:spcPct val="0"/>
              </a:spcBef>
              <a:spcAft>
                <a:spcPct val="0"/>
              </a:spcAft>
              <a:buFont typeface="Arial" panose="020B0604020202020204" pitchFamily="34" charset="0"/>
              <a:buChar char="•"/>
            </a:pPr>
            <a:r>
              <a:rPr lang="en-GB" sz="1600">
                <a:cs typeface="Arial" charset="0"/>
              </a:rPr>
              <a:t>Solution category aligned with NIST CSF 2.0</a:t>
            </a:r>
          </a:p>
          <a:p>
            <a:pPr marL="285750" indent="-285750" fontAlgn="base">
              <a:spcBef>
                <a:spcPct val="0"/>
              </a:spcBef>
              <a:spcAft>
                <a:spcPct val="0"/>
              </a:spcAft>
              <a:buFont typeface="Arial" panose="020B0604020202020204" pitchFamily="34" charset="0"/>
              <a:buChar char="•"/>
            </a:pPr>
            <a:r>
              <a:rPr lang="en-GB" sz="1600">
                <a:cs typeface="Arial" charset="0"/>
              </a:rPr>
              <a:t>1 report every quarter</a:t>
            </a:r>
          </a:p>
          <a:p>
            <a:pPr marL="285750" indent="-285750" fontAlgn="base">
              <a:spcBef>
                <a:spcPct val="0"/>
              </a:spcBef>
              <a:spcAft>
                <a:spcPct val="0"/>
              </a:spcAft>
              <a:buFont typeface="Arial" panose="020B0604020202020204" pitchFamily="34" charset="0"/>
              <a:buChar char="•"/>
            </a:pPr>
            <a:r>
              <a:rPr lang="en-GB" sz="1600">
                <a:cs typeface="Arial" charset="0"/>
              </a:rPr>
              <a:t>24/7 available via </a:t>
            </a:r>
            <a:r>
              <a:rPr lang="en-GB" sz="1600" err="1">
                <a:cs typeface="Arial" charset="0"/>
              </a:rPr>
              <a:t>Cyberhive</a:t>
            </a:r>
            <a:endParaRPr lang="en-GB" sz="1600">
              <a:cs typeface="Arial" charset="0"/>
            </a:endParaRPr>
          </a:p>
          <a:p>
            <a:pPr marL="285750" indent="-285750" fontAlgn="base">
              <a:spcBef>
                <a:spcPct val="0"/>
              </a:spcBef>
              <a:spcAft>
                <a:spcPct val="0"/>
              </a:spcAft>
              <a:buFont typeface="Arial" panose="020B0604020202020204" pitchFamily="34" charset="0"/>
              <a:buChar char="•"/>
            </a:pPr>
            <a:endParaRPr lang="en-GB" sz="1600">
              <a:cs typeface="Arial" charset="0"/>
            </a:endParaRPr>
          </a:p>
          <a:p>
            <a:pPr fontAlgn="base">
              <a:spcBef>
                <a:spcPct val="0"/>
              </a:spcBef>
              <a:spcAft>
                <a:spcPct val="0"/>
              </a:spcAft>
            </a:pPr>
            <a:endParaRPr lang="en-GB" sz="1600">
              <a:cs typeface="Arial" charset="0"/>
            </a:endParaRPr>
          </a:p>
          <a:p>
            <a:pPr marL="285750" indent="-285750" fontAlgn="base">
              <a:spcBef>
                <a:spcPct val="0"/>
              </a:spcBef>
              <a:spcAft>
                <a:spcPct val="0"/>
              </a:spcAft>
              <a:buFont typeface="Arial" panose="020B0604020202020204" pitchFamily="34" charset="0"/>
              <a:buChar char="•"/>
            </a:pPr>
            <a:endParaRPr lang="en-GB" sz="1600">
              <a:cs typeface="Arial" charset="0"/>
            </a:endParaRPr>
          </a:p>
          <a:p>
            <a:pPr fontAlgn="base">
              <a:spcBef>
                <a:spcPct val="0"/>
              </a:spcBef>
              <a:spcAft>
                <a:spcPct val="0"/>
              </a:spcAft>
            </a:pPr>
            <a:endParaRPr lang="en-GB" sz="1600">
              <a:ln w="3175">
                <a:solidFill>
                  <a:schemeClr val="tx1"/>
                </a:solidFill>
              </a:ln>
              <a:cs typeface="Arial" charset="0"/>
            </a:endParaRPr>
          </a:p>
        </p:txBody>
      </p:sp>
      <p:sp>
        <p:nvSpPr>
          <p:cNvPr id="12" name="Title 34">
            <a:extLst>
              <a:ext uri="{FF2B5EF4-FFF2-40B4-BE49-F238E27FC236}">
                <a16:creationId xmlns:a16="http://schemas.microsoft.com/office/drawing/2014/main" id="{3498A8F1-4FBE-8A8E-493F-03248820684C}"/>
              </a:ext>
            </a:extLst>
          </p:cNvPr>
          <p:cNvSpPr txBox="1">
            <a:spLocks/>
          </p:cNvSpPr>
          <p:nvPr/>
        </p:nvSpPr>
        <p:spPr>
          <a:xfrm>
            <a:off x="425354" y="404664"/>
            <a:ext cx="11342769" cy="77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t>The setup</a:t>
            </a:r>
            <a:endParaRPr lang="en-GB" sz="3400"/>
          </a:p>
        </p:txBody>
      </p:sp>
      <p:sp>
        <p:nvSpPr>
          <p:cNvPr id="13" name="Text Placeholder 17">
            <a:extLst>
              <a:ext uri="{FF2B5EF4-FFF2-40B4-BE49-F238E27FC236}">
                <a16:creationId xmlns:a16="http://schemas.microsoft.com/office/drawing/2014/main" id="{8DF527BB-4C7E-E80C-309E-3E8423583533}"/>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The Matrix Q3 2024</a:t>
            </a:r>
            <a:endParaRPr lang="en-BE" sz="1200" dirty="0"/>
          </a:p>
        </p:txBody>
      </p:sp>
      <p:sp>
        <p:nvSpPr>
          <p:cNvPr id="16" name="Rounded Rectangle 64">
            <a:extLst>
              <a:ext uri="{FF2B5EF4-FFF2-40B4-BE49-F238E27FC236}">
                <a16:creationId xmlns:a16="http://schemas.microsoft.com/office/drawing/2014/main" id="{66E8000E-2C4D-E4E4-8B54-29C20065A865}"/>
              </a:ext>
            </a:extLst>
          </p:cNvPr>
          <p:cNvSpPr>
            <a:spLocks/>
          </p:cNvSpPr>
          <p:nvPr/>
        </p:nvSpPr>
        <p:spPr>
          <a:xfrm>
            <a:off x="11989837" y="0"/>
            <a:ext cx="230060" cy="6858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29" name="Date Placeholder 28">
            <a:extLst>
              <a:ext uri="{FF2B5EF4-FFF2-40B4-BE49-F238E27FC236}">
                <a16:creationId xmlns:a16="http://schemas.microsoft.com/office/drawing/2014/main" id="{149556B4-F790-A645-681C-487FB36D3A47}"/>
              </a:ext>
            </a:extLst>
          </p:cNvPr>
          <p:cNvSpPr>
            <a:spLocks noGrp="1"/>
          </p:cNvSpPr>
          <p:nvPr>
            <p:ph type="dt" sz="half" idx="10"/>
          </p:nvPr>
        </p:nvSpPr>
        <p:spPr/>
        <p:txBody>
          <a:bodyPr/>
          <a:lstStyle/>
          <a:p>
            <a:fld id="{4BCE7608-5E08-3449-8AB7-3DF2294DFB77}" type="datetime1">
              <a:rPr lang="en-US" smtClean="0"/>
              <a:t>10/15/24</a:t>
            </a:fld>
            <a:endParaRPr lang="en-GB"/>
          </a:p>
        </p:txBody>
      </p:sp>
      <p:sp>
        <p:nvSpPr>
          <p:cNvPr id="30" name="Slide Number Placeholder 29">
            <a:extLst>
              <a:ext uri="{FF2B5EF4-FFF2-40B4-BE49-F238E27FC236}">
                <a16:creationId xmlns:a16="http://schemas.microsoft.com/office/drawing/2014/main" id="{2B9D7A14-3D8A-06FB-D6D5-A9C629FBA6D0}"/>
              </a:ext>
            </a:extLst>
          </p:cNvPr>
          <p:cNvSpPr>
            <a:spLocks noGrp="1"/>
          </p:cNvSpPr>
          <p:nvPr>
            <p:ph type="sldNum" sz="quarter" idx="12"/>
          </p:nvPr>
        </p:nvSpPr>
        <p:spPr/>
        <p:txBody>
          <a:bodyPr/>
          <a:lstStyle/>
          <a:p>
            <a:fld id="{A27ABD7E-8178-8F4E-A75A-D36FCF48E30E}" type="slidenum">
              <a:rPr lang="en-GB" smtClean="0"/>
              <a:t>11</a:t>
            </a:fld>
            <a:endParaRPr lang="en-GB"/>
          </a:p>
        </p:txBody>
      </p:sp>
      <p:pic>
        <p:nvPicPr>
          <p:cNvPr id="31" name="Picture 30">
            <a:extLst>
              <a:ext uri="{FF2B5EF4-FFF2-40B4-BE49-F238E27FC236}">
                <a16:creationId xmlns:a16="http://schemas.microsoft.com/office/drawing/2014/main" id="{0FC19F27-EE8B-33D7-FF72-4969E74228BD}"/>
              </a:ext>
            </a:extLst>
          </p:cNvPr>
          <p:cNvPicPr>
            <a:picLocks noChangeAspect="1"/>
          </p:cNvPicPr>
          <p:nvPr/>
        </p:nvPicPr>
        <p:blipFill>
          <a:blip r:embed="rId3"/>
          <a:stretch>
            <a:fillRect/>
          </a:stretch>
        </p:blipFill>
        <p:spPr>
          <a:xfrm>
            <a:off x="4985665" y="6392199"/>
            <a:ext cx="2140375" cy="365125"/>
          </a:xfrm>
          <a:prstGeom prst="rect">
            <a:avLst/>
          </a:prstGeom>
        </p:spPr>
      </p:pic>
      <p:grpSp>
        <p:nvGrpSpPr>
          <p:cNvPr id="2" name="Group 1">
            <a:extLst>
              <a:ext uri="{FF2B5EF4-FFF2-40B4-BE49-F238E27FC236}">
                <a16:creationId xmlns:a16="http://schemas.microsoft.com/office/drawing/2014/main" id="{A5AA7185-C94B-4A11-7C8A-74D1E017E61D}"/>
              </a:ext>
            </a:extLst>
          </p:cNvPr>
          <p:cNvGrpSpPr/>
          <p:nvPr/>
        </p:nvGrpSpPr>
        <p:grpSpPr>
          <a:xfrm>
            <a:off x="876614" y="1713115"/>
            <a:ext cx="914400" cy="914400"/>
            <a:chOff x="1020361" y="5277289"/>
            <a:chExt cx="914400" cy="914400"/>
          </a:xfrm>
        </p:grpSpPr>
        <p:pic>
          <p:nvPicPr>
            <p:cNvPr id="25" name="Graphic 24" descr="Scatterplot outline">
              <a:extLst>
                <a:ext uri="{FF2B5EF4-FFF2-40B4-BE49-F238E27FC236}">
                  <a16:creationId xmlns:a16="http://schemas.microsoft.com/office/drawing/2014/main" id="{B358DE49-BB57-86C2-B3EE-B8593FBDF3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8571" y="5430767"/>
              <a:ext cx="457980" cy="457980"/>
            </a:xfrm>
            <a:prstGeom prst="rect">
              <a:avLst/>
            </a:prstGeom>
          </p:spPr>
        </p:pic>
        <p:pic>
          <p:nvPicPr>
            <p:cNvPr id="23" name="Graphic 22" descr="Projector screen with solid fill">
              <a:extLst>
                <a:ext uri="{FF2B5EF4-FFF2-40B4-BE49-F238E27FC236}">
                  <a16:creationId xmlns:a16="http://schemas.microsoft.com/office/drawing/2014/main" id="{DDB0AEAC-D3DA-6049-B463-142D71090A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0361" y="5277289"/>
              <a:ext cx="914400" cy="914400"/>
            </a:xfrm>
            <a:prstGeom prst="rect">
              <a:avLst/>
            </a:prstGeom>
          </p:spPr>
        </p:pic>
      </p:grpSp>
      <p:grpSp>
        <p:nvGrpSpPr>
          <p:cNvPr id="11" name="Group 10">
            <a:extLst>
              <a:ext uri="{FF2B5EF4-FFF2-40B4-BE49-F238E27FC236}">
                <a16:creationId xmlns:a16="http://schemas.microsoft.com/office/drawing/2014/main" id="{17EAC52A-B38A-93EE-BED2-5BFEE7693726}"/>
              </a:ext>
            </a:extLst>
          </p:cNvPr>
          <p:cNvGrpSpPr/>
          <p:nvPr/>
        </p:nvGrpSpPr>
        <p:grpSpPr>
          <a:xfrm>
            <a:off x="6157999" y="1613420"/>
            <a:ext cx="1090786" cy="1110909"/>
            <a:chOff x="4565633" y="201021"/>
            <a:chExt cx="1184809" cy="1184809"/>
          </a:xfrm>
        </p:grpSpPr>
        <p:pic>
          <p:nvPicPr>
            <p:cNvPr id="4" name="Graphic 3" descr="Connections outline">
              <a:extLst>
                <a:ext uri="{FF2B5EF4-FFF2-40B4-BE49-F238E27FC236}">
                  <a16:creationId xmlns:a16="http://schemas.microsoft.com/office/drawing/2014/main" id="{B55C3EFA-D7CB-FD60-D4A9-EA5885EC83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5633" y="201021"/>
              <a:ext cx="1184809" cy="1184809"/>
            </a:xfrm>
            <a:prstGeom prst="rect">
              <a:avLst/>
            </a:prstGeom>
          </p:spPr>
        </p:pic>
        <p:sp>
          <p:nvSpPr>
            <p:cNvPr id="5" name="Oval 4">
              <a:extLst>
                <a:ext uri="{FF2B5EF4-FFF2-40B4-BE49-F238E27FC236}">
                  <a16:creationId xmlns:a16="http://schemas.microsoft.com/office/drawing/2014/main" id="{37061EFD-F1F1-A5D5-AB91-C0AD2FC3D8DB}"/>
                </a:ext>
              </a:extLst>
            </p:cNvPr>
            <p:cNvSpPr/>
            <p:nvPr/>
          </p:nvSpPr>
          <p:spPr>
            <a:xfrm>
              <a:off x="5012254" y="776624"/>
              <a:ext cx="371475" cy="350672"/>
            </a:xfrm>
            <a:prstGeom prst="ellipse">
              <a:avLst/>
            </a:prstGeom>
            <a:solidFill>
              <a:schemeClr val="bg1"/>
            </a:solidFill>
            <a:ln>
              <a:solidFill>
                <a:srgbClr val="A831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Graphic 27" descr="Clipboard Badge with solid fill">
              <a:extLst>
                <a:ext uri="{FF2B5EF4-FFF2-40B4-BE49-F238E27FC236}">
                  <a16:creationId xmlns:a16="http://schemas.microsoft.com/office/drawing/2014/main" id="{DF1F2DCA-42FE-7B46-5345-4E0CAAE1F8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5465" t="8549" r="18588" b="4264"/>
            <a:stretch/>
          </p:blipFill>
          <p:spPr>
            <a:xfrm>
              <a:off x="5094445" y="819602"/>
              <a:ext cx="206060" cy="272426"/>
            </a:xfrm>
            <a:prstGeom prst="rect">
              <a:avLst/>
            </a:prstGeom>
          </p:spPr>
        </p:pic>
      </p:grpSp>
      <p:sp>
        <p:nvSpPr>
          <p:cNvPr id="14" name="Rectangle 13">
            <a:extLst>
              <a:ext uri="{FF2B5EF4-FFF2-40B4-BE49-F238E27FC236}">
                <a16:creationId xmlns:a16="http://schemas.microsoft.com/office/drawing/2014/main" id="{85F92344-65C8-0294-BB27-41F1B9D29AC2}"/>
              </a:ext>
            </a:extLst>
          </p:cNvPr>
          <p:cNvSpPr/>
          <p:nvPr/>
        </p:nvSpPr>
        <p:spPr bwMode="auto">
          <a:xfrm>
            <a:off x="654050" y="4480727"/>
            <a:ext cx="10883900" cy="1752600"/>
          </a:xfrm>
          <a:prstGeom prst="rect">
            <a:avLst/>
          </a:prstGeom>
          <a:solidFill>
            <a:srgbClr val="FFFFFF"/>
          </a:solidFill>
          <a:ln w="19050" cap="flat" cmpd="sng" algn="ctr">
            <a:solidFill>
              <a:srgbClr val="A8319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20000" tIns="540000" rIns="360000" bIns="360000" numCol="1" rtlCol="0" anchor="t" anchorCtr="0" compatLnSpc="1">
            <a:prstTxWarp prst="textNoShape">
              <a:avLst/>
            </a:prstTxWarp>
          </a:bodyPr>
          <a:lstStyle/>
          <a:p>
            <a:pPr fontAlgn="base">
              <a:spcBef>
                <a:spcPct val="0"/>
              </a:spcBef>
              <a:spcAft>
                <a:spcPct val="0"/>
              </a:spcAft>
            </a:pPr>
            <a:r>
              <a:rPr lang="en-GB" sz="1600">
                <a:cs typeface="Arial" charset="0"/>
              </a:rPr>
              <a:t>The </a:t>
            </a:r>
            <a:r>
              <a:rPr lang="en-GB" sz="1600" err="1">
                <a:cs typeface="Arial" charset="0"/>
              </a:rPr>
              <a:t>Cyberhive</a:t>
            </a:r>
            <a:r>
              <a:rPr lang="en-GB" sz="1600">
                <a:cs typeface="Arial" charset="0"/>
              </a:rPr>
              <a:t> Matrix will be presented in a webinar at the end of every quarter</a:t>
            </a:r>
          </a:p>
          <a:p>
            <a:pPr marL="742950" lvl="1" indent="-285750" fontAlgn="base">
              <a:spcBef>
                <a:spcPct val="0"/>
              </a:spcBef>
              <a:spcAft>
                <a:spcPct val="0"/>
              </a:spcAft>
              <a:buFont typeface="Arial" panose="020B0604020202020204" pitchFamily="34" charset="0"/>
              <a:buChar char="•"/>
            </a:pPr>
            <a:r>
              <a:rPr lang="en-GB" sz="1600">
                <a:cs typeface="Arial" charset="0"/>
              </a:rPr>
              <a:t>Q3 </a:t>
            </a:r>
            <a:r>
              <a:rPr lang="en-GB" sz="1600" b="1">
                <a:cs typeface="Arial" charset="0"/>
              </a:rPr>
              <a:t>includes 4 solution categories</a:t>
            </a:r>
            <a:r>
              <a:rPr lang="en-GB" sz="1600">
                <a:cs typeface="Arial" charset="0"/>
              </a:rPr>
              <a:t>, including </a:t>
            </a:r>
            <a:r>
              <a:rPr lang="en-GB" sz="1600" b="1">
                <a:cs typeface="Arial" charset="0"/>
              </a:rPr>
              <a:t>NDR, MDR, XDR </a:t>
            </a:r>
            <a:r>
              <a:rPr lang="en-GB" sz="1600">
                <a:cs typeface="Arial" charset="0"/>
              </a:rPr>
              <a:t>and </a:t>
            </a:r>
            <a:r>
              <a:rPr lang="en-GB" sz="1600" b="1">
                <a:cs typeface="Arial" charset="0"/>
              </a:rPr>
              <a:t>SOC as a Service</a:t>
            </a:r>
            <a:r>
              <a:rPr lang="en-GB" sz="1600">
                <a:latin typeface="+mj-lt"/>
                <a:cs typeface="Arial" charset="0"/>
              </a:rPr>
              <a:t>.</a:t>
            </a:r>
          </a:p>
          <a:p>
            <a:pPr fontAlgn="base">
              <a:spcBef>
                <a:spcPct val="0"/>
              </a:spcBef>
              <a:spcAft>
                <a:spcPct val="0"/>
              </a:spcAft>
            </a:pPr>
            <a:endParaRPr lang="en-GB" sz="1600">
              <a:cs typeface="Arial" charset="0"/>
            </a:endParaRPr>
          </a:p>
          <a:p>
            <a:pPr marL="285750" indent="-285750" fontAlgn="base">
              <a:spcBef>
                <a:spcPct val="0"/>
              </a:spcBef>
              <a:spcAft>
                <a:spcPct val="0"/>
              </a:spcAft>
              <a:buFont typeface="Arial" panose="020B0604020202020204" pitchFamily="34" charset="0"/>
              <a:buChar char="•"/>
            </a:pPr>
            <a:endParaRPr lang="en-GB" sz="1600">
              <a:cs typeface="Arial" charset="0"/>
            </a:endParaRPr>
          </a:p>
        </p:txBody>
      </p:sp>
      <p:sp>
        <p:nvSpPr>
          <p:cNvPr id="15" name="Oval 14">
            <a:extLst>
              <a:ext uri="{FF2B5EF4-FFF2-40B4-BE49-F238E27FC236}">
                <a16:creationId xmlns:a16="http://schemas.microsoft.com/office/drawing/2014/main" id="{02E92B92-3F41-D220-8141-07178FC27F5B}"/>
              </a:ext>
            </a:extLst>
          </p:cNvPr>
          <p:cNvSpPr/>
          <p:nvPr/>
        </p:nvSpPr>
        <p:spPr>
          <a:xfrm>
            <a:off x="204296" y="4907027"/>
            <a:ext cx="900000" cy="900000"/>
          </a:xfrm>
          <a:prstGeom prst="ellipse">
            <a:avLst/>
          </a:prstGeom>
          <a:solidFill>
            <a:schemeClr val="bg1"/>
          </a:solidFill>
          <a:ln w="19050">
            <a:solidFill>
              <a:srgbClr val="A8319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BE">
              <a:solidFill>
                <a:schemeClr val="bg2"/>
              </a:solidFill>
              <a:ea typeface="+mj-ea"/>
              <a:cs typeface="+mj-cs"/>
            </a:endParaRPr>
          </a:p>
        </p:txBody>
      </p:sp>
      <p:pic>
        <p:nvPicPr>
          <p:cNvPr id="17" name="Graphic 16" descr="Performance Curtains with solid fill">
            <a:extLst>
              <a:ext uri="{FF2B5EF4-FFF2-40B4-BE49-F238E27FC236}">
                <a16:creationId xmlns:a16="http://schemas.microsoft.com/office/drawing/2014/main" id="{44C66ED4-3FDE-23EE-A2DF-496FBDE45AC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4896" y="5117627"/>
            <a:ext cx="478800" cy="478800"/>
          </a:xfrm>
          <a:prstGeom prst="rect">
            <a:avLst/>
          </a:prstGeom>
        </p:spPr>
      </p:pic>
    </p:spTree>
    <p:extLst>
      <p:ext uri="{BB962C8B-B14F-4D97-AF65-F5344CB8AC3E}">
        <p14:creationId xmlns:p14="http://schemas.microsoft.com/office/powerpoint/2010/main" val="245751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287B1-B347-E736-A985-61389BEDF461}"/>
            </a:ext>
          </a:extLst>
        </p:cNvPr>
        <p:cNvGrpSpPr/>
        <p:nvPr/>
      </p:nvGrpSpPr>
      <p:grpSpPr>
        <a:xfrm>
          <a:off x="0" y="0"/>
          <a:ext cx="0" cy="0"/>
          <a:chOff x="0" y="0"/>
          <a:chExt cx="0" cy="0"/>
        </a:xfrm>
      </p:grpSpPr>
      <p:sp>
        <p:nvSpPr>
          <p:cNvPr id="12" name="Title 34">
            <a:extLst>
              <a:ext uri="{FF2B5EF4-FFF2-40B4-BE49-F238E27FC236}">
                <a16:creationId xmlns:a16="http://schemas.microsoft.com/office/drawing/2014/main" id="{948F24D3-A2B4-6405-012B-D872BE1E32AE}"/>
              </a:ext>
            </a:extLst>
          </p:cNvPr>
          <p:cNvSpPr txBox="1">
            <a:spLocks/>
          </p:cNvSpPr>
          <p:nvPr/>
        </p:nvSpPr>
        <p:spPr>
          <a:xfrm>
            <a:off x="425354" y="404664"/>
            <a:ext cx="11342769" cy="77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t>The first Matrix participants</a:t>
            </a:r>
            <a:endParaRPr lang="en-GB" sz="3400"/>
          </a:p>
        </p:txBody>
      </p:sp>
      <p:sp>
        <p:nvSpPr>
          <p:cNvPr id="16" name="Rounded Rectangle 64">
            <a:extLst>
              <a:ext uri="{FF2B5EF4-FFF2-40B4-BE49-F238E27FC236}">
                <a16:creationId xmlns:a16="http://schemas.microsoft.com/office/drawing/2014/main" id="{42B0D126-72B1-ED8C-101E-3415F2122229}"/>
              </a:ext>
            </a:extLst>
          </p:cNvPr>
          <p:cNvSpPr>
            <a:spLocks/>
          </p:cNvSpPr>
          <p:nvPr/>
        </p:nvSpPr>
        <p:spPr>
          <a:xfrm>
            <a:off x="11989837" y="0"/>
            <a:ext cx="230060" cy="6858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0" tIns="243840" rIns="0" bIns="243840" rtlCol="0" anchor="ctr" anchorCtr="0"/>
          <a:lstStyle/>
          <a:p>
            <a:pPr algn="ctr"/>
            <a:endParaRPr lang="en-US" sz="3733">
              <a:solidFill>
                <a:srgbClr val="FFFFFF"/>
              </a:solidFill>
            </a:endParaRPr>
          </a:p>
        </p:txBody>
      </p:sp>
      <p:pic>
        <p:nvPicPr>
          <p:cNvPr id="19" name="Picture 18" descr="A black and orange letter d&#10;&#10;Description automatically generated">
            <a:extLst>
              <a:ext uri="{FF2B5EF4-FFF2-40B4-BE49-F238E27FC236}">
                <a16:creationId xmlns:a16="http://schemas.microsoft.com/office/drawing/2014/main" id="{8A5AF0B0-1C93-7ADC-A323-3707344C4A56}"/>
              </a:ext>
            </a:extLst>
          </p:cNvPr>
          <p:cNvPicPr>
            <a:picLocks noChangeAspect="1"/>
          </p:cNvPicPr>
          <p:nvPr/>
        </p:nvPicPr>
        <p:blipFill>
          <a:blip r:embed="rId3"/>
          <a:stretch>
            <a:fillRect/>
          </a:stretch>
        </p:blipFill>
        <p:spPr>
          <a:xfrm>
            <a:off x="3652650" y="2584195"/>
            <a:ext cx="2205525" cy="391997"/>
          </a:xfrm>
          <a:prstGeom prst="rect">
            <a:avLst/>
          </a:prstGeom>
        </p:spPr>
      </p:pic>
      <p:pic>
        <p:nvPicPr>
          <p:cNvPr id="20" name="Picture 19" descr="A black and white logo&#10;&#10;Description automatically generated">
            <a:extLst>
              <a:ext uri="{FF2B5EF4-FFF2-40B4-BE49-F238E27FC236}">
                <a16:creationId xmlns:a16="http://schemas.microsoft.com/office/drawing/2014/main" id="{B64187CA-3154-835A-2035-E08F95148189}"/>
              </a:ext>
            </a:extLst>
          </p:cNvPr>
          <p:cNvPicPr>
            <a:picLocks noChangeAspect="1"/>
          </p:cNvPicPr>
          <p:nvPr/>
        </p:nvPicPr>
        <p:blipFill>
          <a:blip r:embed="rId4"/>
          <a:stretch>
            <a:fillRect/>
          </a:stretch>
        </p:blipFill>
        <p:spPr>
          <a:xfrm>
            <a:off x="425354" y="2597623"/>
            <a:ext cx="2485884" cy="378569"/>
          </a:xfrm>
          <a:prstGeom prst="rect">
            <a:avLst/>
          </a:prstGeom>
        </p:spPr>
      </p:pic>
      <p:pic>
        <p:nvPicPr>
          <p:cNvPr id="21" name="Picture 20" descr="A logo on a black background&#10;&#10;Description automatically generated">
            <a:extLst>
              <a:ext uri="{FF2B5EF4-FFF2-40B4-BE49-F238E27FC236}">
                <a16:creationId xmlns:a16="http://schemas.microsoft.com/office/drawing/2014/main" id="{66000E2A-758E-168A-1417-A065F31179B0}"/>
              </a:ext>
            </a:extLst>
          </p:cNvPr>
          <p:cNvPicPr>
            <a:picLocks noChangeAspect="1"/>
          </p:cNvPicPr>
          <p:nvPr/>
        </p:nvPicPr>
        <p:blipFill>
          <a:blip r:embed="rId5"/>
          <a:stretch>
            <a:fillRect/>
          </a:stretch>
        </p:blipFill>
        <p:spPr>
          <a:xfrm>
            <a:off x="6688334" y="2131015"/>
            <a:ext cx="2124189" cy="1409804"/>
          </a:xfrm>
          <a:prstGeom prst="rect">
            <a:avLst/>
          </a:prstGeom>
        </p:spPr>
      </p:pic>
      <p:pic>
        <p:nvPicPr>
          <p:cNvPr id="22" name="Picture 21" descr="A black background with blue letters&#10;&#10;Description automatically generated">
            <a:extLst>
              <a:ext uri="{FF2B5EF4-FFF2-40B4-BE49-F238E27FC236}">
                <a16:creationId xmlns:a16="http://schemas.microsoft.com/office/drawing/2014/main" id="{E3617B92-C86C-35D4-651E-6C6541B770BF}"/>
              </a:ext>
            </a:extLst>
          </p:cNvPr>
          <p:cNvPicPr>
            <a:picLocks noChangeAspect="1"/>
          </p:cNvPicPr>
          <p:nvPr/>
        </p:nvPicPr>
        <p:blipFill>
          <a:blip r:embed="rId6"/>
          <a:stretch>
            <a:fillRect/>
          </a:stretch>
        </p:blipFill>
        <p:spPr>
          <a:xfrm>
            <a:off x="3855336" y="4754473"/>
            <a:ext cx="1736458" cy="391997"/>
          </a:xfrm>
          <a:prstGeom prst="rect">
            <a:avLst/>
          </a:prstGeom>
        </p:spPr>
      </p:pic>
      <p:sp>
        <p:nvSpPr>
          <p:cNvPr id="23" name="Date Placeholder 22">
            <a:extLst>
              <a:ext uri="{FF2B5EF4-FFF2-40B4-BE49-F238E27FC236}">
                <a16:creationId xmlns:a16="http://schemas.microsoft.com/office/drawing/2014/main" id="{29DBC165-FF1E-0C26-8CD9-22E24FA6073A}"/>
              </a:ext>
            </a:extLst>
          </p:cNvPr>
          <p:cNvSpPr>
            <a:spLocks noGrp="1"/>
          </p:cNvSpPr>
          <p:nvPr>
            <p:ph type="dt" sz="half" idx="10"/>
          </p:nvPr>
        </p:nvSpPr>
        <p:spPr/>
        <p:txBody>
          <a:bodyPr/>
          <a:lstStyle/>
          <a:p>
            <a:fld id="{F27EC1FB-3BA0-1244-9842-FB698733791E}" type="datetime1">
              <a:rPr lang="en-US" smtClean="0"/>
              <a:t>10/15/24</a:t>
            </a:fld>
            <a:endParaRPr lang="en-GB"/>
          </a:p>
        </p:txBody>
      </p:sp>
      <p:sp>
        <p:nvSpPr>
          <p:cNvPr id="24" name="Slide Number Placeholder 23">
            <a:extLst>
              <a:ext uri="{FF2B5EF4-FFF2-40B4-BE49-F238E27FC236}">
                <a16:creationId xmlns:a16="http://schemas.microsoft.com/office/drawing/2014/main" id="{29204992-D549-2994-9CA7-74AFD7AB63D2}"/>
              </a:ext>
            </a:extLst>
          </p:cNvPr>
          <p:cNvSpPr>
            <a:spLocks noGrp="1"/>
          </p:cNvSpPr>
          <p:nvPr>
            <p:ph type="sldNum" sz="quarter" idx="12"/>
          </p:nvPr>
        </p:nvSpPr>
        <p:spPr/>
        <p:txBody>
          <a:bodyPr/>
          <a:lstStyle/>
          <a:p>
            <a:fld id="{A27ABD7E-8178-8F4E-A75A-D36FCF48E30E}" type="slidenum">
              <a:rPr lang="en-GB" smtClean="0"/>
              <a:t>12</a:t>
            </a:fld>
            <a:endParaRPr lang="en-GB"/>
          </a:p>
        </p:txBody>
      </p:sp>
      <p:sp>
        <p:nvSpPr>
          <p:cNvPr id="2" name="Title 34">
            <a:extLst>
              <a:ext uri="{FF2B5EF4-FFF2-40B4-BE49-F238E27FC236}">
                <a16:creationId xmlns:a16="http://schemas.microsoft.com/office/drawing/2014/main" id="{A175C413-5942-730D-26D6-8D540A260ACF}"/>
              </a:ext>
            </a:extLst>
          </p:cNvPr>
          <p:cNvSpPr txBox="1">
            <a:spLocks/>
          </p:cNvSpPr>
          <p:nvPr/>
        </p:nvSpPr>
        <p:spPr>
          <a:xfrm>
            <a:off x="1242237" y="1353572"/>
            <a:ext cx="956961" cy="1048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t>NDR</a:t>
            </a:r>
          </a:p>
        </p:txBody>
      </p:sp>
      <p:pic>
        <p:nvPicPr>
          <p:cNvPr id="3" name="Picture 2" descr="A black background with blue letters&#10;&#10;Description automatically generated">
            <a:extLst>
              <a:ext uri="{FF2B5EF4-FFF2-40B4-BE49-F238E27FC236}">
                <a16:creationId xmlns:a16="http://schemas.microsoft.com/office/drawing/2014/main" id="{9233E0CF-80CF-8C3C-B7CD-57468055AE1D}"/>
              </a:ext>
            </a:extLst>
          </p:cNvPr>
          <p:cNvPicPr>
            <a:picLocks noChangeAspect="1"/>
          </p:cNvPicPr>
          <p:nvPr/>
        </p:nvPicPr>
        <p:blipFill>
          <a:blip r:embed="rId6"/>
          <a:stretch>
            <a:fillRect/>
          </a:stretch>
        </p:blipFill>
        <p:spPr>
          <a:xfrm>
            <a:off x="6948560" y="4754472"/>
            <a:ext cx="1736458" cy="391997"/>
          </a:xfrm>
          <a:prstGeom prst="rect">
            <a:avLst/>
          </a:prstGeom>
        </p:spPr>
      </p:pic>
      <p:sp>
        <p:nvSpPr>
          <p:cNvPr id="4" name="Title 34">
            <a:extLst>
              <a:ext uri="{FF2B5EF4-FFF2-40B4-BE49-F238E27FC236}">
                <a16:creationId xmlns:a16="http://schemas.microsoft.com/office/drawing/2014/main" id="{99FEF6B1-C842-B283-5C95-29012805AC2F}"/>
              </a:ext>
            </a:extLst>
          </p:cNvPr>
          <p:cNvSpPr txBox="1">
            <a:spLocks/>
          </p:cNvSpPr>
          <p:nvPr/>
        </p:nvSpPr>
        <p:spPr>
          <a:xfrm>
            <a:off x="4276931" y="1353572"/>
            <a:ext cx="956961" cy="1048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t>MDR</a:t>
            </a:r>
          </a:p>
        </p:txBody>
      </p:sp>
      <p:sp>
        <p:nvSpPr>
          <p:cNvPr id="5" name="Title 34">
            <a:extLst>
              <a:ext uri="{FF2B5EF4-FFF2-40B4-BE49-F238E27FC236}">
                <a16:creationId xmlns:a16="http://schemas.microsoft.com/office/drawing/2014/main" id="{73FEB730-01F1-74A3-C0FE-A528E434C676}"/>
              </a:ext>
            </a:extLst>
          </p:cNvPr>
          <p:cNvSpPr txBox="1">
            <a:spLocks/>
          </p:cNvSpPr>
          <p:nvPr/>
        </p:nvSpPr>
        <p:spPr>
          <a:xfrm>
            <a:off x="7311625" y="1383919"/>
            <a:ext cx="956961" cy="1048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t>XDR</a:t>
            </a:r>
          </a:p>
        </p:txBody>
      </p:sp>
      <p:sp>
        <p:nvSpPr>
          <p:cNvPr id="11" name="Title 34">
            <a:extLst>
              <a:ext uri="{FF2B5EF4-FFF2-40B4-BE49-F238E27FC236}">
                <a16:creationId xmlns:a16="http://schemas.microsoft.com/office/drawing/2014/main" id="{26FB2EFC-D2BB-96CC-8F90-8D279789C3F7}"/>
              </a:ext>
            </a:extLst>
          </p:cNvPr>
          <p:cNvSpPr txBox="1">
            <a:spLocks/>
          </p:cNvSpPr>
          <p:nvPr/>
        </p:nvSpPr>
        <p:spPr>
          <a:xfrm>
            <a:off x="9989156" y="1450028"/>
            <a:ext cx="1440136" cy="104855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t>SOC as a Service</a:t>
            </a:r>
          </a:p>
        </p:txBody>
      </p:sp>
      <p:sp>
        <p:nvSpPr>
          <p:cNvPr id="6" name="Title 34">
            <a:extLst>
              <a:ext uri="{FF2B5EF4-FFF2-40B4-BE49-F238E27FC236}">
                <a16:creationId xmlns:a16="http://schemas.microsoft.com/office/drawing/2014/main" id="{BCED7ED3-665B-5AB7-1CB9-F2709F9B972F}"/>
              </a:ext>
            </a:extLst>
          </p:cNvPr>
          <p:cNvSpPr txBox="1">
            <a:spLocks/>
          </p:cNvSpPr>
          <p:nvPr/>
        </p:nvSpPr>
        <p:spPr>
          <a:xfrm>
            <a:off x="2199198" y="5793855"/>
            <a:ext cx="4394482" cy="953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Honourable mentions</a:t>
            </a:r>
          </a:p>
        </p:txBody>
      </p:sp>
      <p:sp>
        <p:nvSpPr>
          <p:cNvPr id="7" name="Rectangle 6">
            <a:extLst>
              <a:ext uri="{FF2B5EF4-FFF2-40B4-BE49-F238E27FC236}">
                <a16:creationId xmlns:a16="http://schemas.microsoft.com/office/drawing/2014/main" id="{C7DEF1CB-283F-950F-D75D-59BE8E7F8364}"/>
              </a:ext>
            </a:extLst>
          </p:cNvPr>
          <p:cNvSpPr/>
          <p:nvPr/>
        </p:nvSpPr>
        <p:spPr>
          <a:xfrm>
            <a:off x="2988241" y="4428664"/>
            <a:ext cx="6347152" cy="940289"/>
          </a:xfrm>
          <a:prstGeom prst="rect">
            <a:avLst/>
          </a:prstGeom>
          <a:noFill/>
          <a:ln>
            <a:solidFill>
              <a:srgbClr val="FED00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4E4F8CD-7D90-81E4-E66C-CA87BFA9A6C5}"/>
              </a:ext>
            </a:extLst>
          </p:cNvPr>
          <p:cNvSpPr txBox="1"/>
          <p:nvPr/>
        </p:nvSpPr>
        <p:spPr>
          <a:xfrm>
            <a:off x="5576960" y="4453987"/>
            <a:ext cx="2743200"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solidFill>
                  <a:srgbClr val="7F7F7F"/>
                </a:solidFill>
              </a:rPr>
              <a:t>Professional </a:t>
            </a:r>
            <a:r>
              <a:rPr lang="en-GB" sz="1050" dirty="0" err="1">
                <a:solidFill>
                  <a:srgbClr val="7F7F7F"/>
                </a:solidFill>
              </a:rPr>
              <a:t>Cyberhive</a:t>
            </a:r>
            <a:r>
              <a:rPr lang="en-GB" sz="1050" dirty="0">
                <a:solidFill>
                  <a:srgbClr val="7F7F7F"/>
                </a:solidFill>
              </a:rPr>
              <a:t> member </a:t>
            </a:r>
            <a:r>
              <a:rPr lang="en-US" sz="1050" dirty="0"/>
              <a:t>​</a:t>
            </a:r>
            <a:endParaRPr lang="en-US" dirty="0"/>
          </a:p>
        </p:txBody>
      </p:sp>
      <p:pic>
        <p:nvPicPr>
          <p:cNvPr id="9" name="Picture 8" descr="A yellow and white logo&#10;&#10;Description automatically generated">
            <a:extLst>
              <a:ext uri="{FF2B5EF4-FFF2-40B4-BE49-F238E27FC236}">
                <a16:creationId xmlns:a16="http://schemas.microsoft.com/office/drawing/2014/main" id="{A39AD18D-44E9-002E-AC48-CF65FD3BD8B2}"/>
              </a:ext>
            </a:extLst>
          </p:cNvPr>
          <p:cNvPicPr>
            <a:picLocks noChangeAspect="1"/>
          </p:cNvPicPr>
          <p:nvPr/>
        </p:nvPicPr>
        <p:blipFill>
          <a:blip r:embed="rId7"/>
          <a:stretch>
            <a:fillRect/>
          </a:stretch>
        </p:blipFill>
        <p:spPr>
          <a:xfrm>
            <a:off x="5316666" y="4450060"/>
            <a:ext cx="265701" cy="255737"/>
          </a:xfrm>
          <a:prstGeom prst="rect">
            <a:avLst/>
          </a:prstGeom>
        </p:spPr>
      </p:pic>
      <p:pic>
        <p:nvPicPr>
          <p:cNvPr id="1026" name="Picture 2">
            <a:extLst>
              <a:ext uri="{FF2B5EF4-FFF2-40B4-BE49-F238E27FC236}">
                <a16:creationId xmlns:a16="http://schemas.microsoft.com/office/drawing/2014/main" id="{9BEE9A2F-1412-F795-6449-7BA6CF0555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5979051"/>
            <a:ext cx="2278946" cy="5554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968743B-0B65-4F0A-D4E6-1127CDA637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5354" y="3488838"/>
            <a:ext cx="2485884" cy="4826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2167F22-5E00-ABDA-FCF9-1CF5B58B84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2650" y="3566719"/>
            <a:ext cx="2238920" cy="3192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ownload ESET Logo in SVG Vector or PNG File Format - Logo.wine">
            <a:extLst>
              <a:ext uri="{FF2B5EF4-FFF2-40B4-BE49-F238E27FC236}">
                <a16:creationId xmlns:a16="http://schemas.microsoft.com/office/drawing/2014/main" id="{48CD2461-CDC9-5D79-9EF1-B116FC79369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8472" y="3217579"/>
            <a:ext cx="1539556" cy="102637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C5AB661D-93F8-A0B3-3BDD-9230450BBCF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42682" y="2529185"/>
            <a:ext cx="2133083" cy="6052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4D35076E-E2A7-50BD-FC61-E29DE9FFF9C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5549" b="31369"/>
          <a:stretch/>
        </p:blipFill>
        <p:spPr bwMode="auto">
          <a:xfrm>
            <a:off x="9588772" y="3326071"/>
            <a:ext cx="2172274" cy="93585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220CB38-7AAA-A77F-EE1B-0758EBB2B68D}"/>
              </a:ext>
            </a:extLst>
          </p:cNvPr>
          <p:cNvSpPr/>
          <p:nvPr/>
        </p:nvSpPr>
        <p:spPr>
          <a:xfrm rot="1491511">
            <a:off x="10560979" y="828594"/>
            <a:ext cx="1361104" cy="3612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4">
                    <a:lumMod val="100000"/>
                  </a:schemeClr>
                </a:solidFill>
              </a14:hiddenFill>
            </a:ext>
            <a:ext uri="{91240B29-F687-4F45-9708-019B960494DF}">
              <a14:hiddenLine xmlns:a14="http://schemas.microsoft.com/office/drawing/2010/main" w="12700" cap="flat" cmpd="sng" algn="ctr">
                <a:solidFill>
                  <a:schemeClr val="accent1">
                    <a:lumMod val="100000"/>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a:solidFill>
                  <a:schemeClr val="tx1">
                    <a:lumMod val="65000"/>
                    <a:lumOff val="35000"/>
                  </a:schemeClr>
                </a:solidFill>
                <a:latin typeface="Roboto" panose="02000000000000000000" pitchFamily="2" charset="0"/>
                <a:ea typeface="Roboto" panose="02000000000000000000" pitchFamily="2" charset="0"/>
              </a:rPr>
              <a:t>We thank our contributing vendors!</a:t>
            </a:r>
          </a:p>
        </p:txBody>
      </p:sp>
      <p:sp>
        <p:nvSpPr>
          <p:cNvPr id="14" name="Text Placeholder 17">
            <a:extLst>
              <a:ext uri="{FF2B5EF4-FFF2-40B4-BE49-F238E27FC236}">
                <a16:creationId xmlns:a16="http://schemas.microsoft.com/office/drawing/2014/main" id="{794772F1-432C-D126-C9CA-BE7FEE451507}"/>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The Matrix Q3 2024</a:t>
            </a:r>
            <a:endParaRPr lang="en-BE" sz="1200" dirty="0"/>
          </a:p>
        </p:txBody>
      </p:sp>
      <p:pic>
        <p:nvPicPr>
          <p:cNvPr id="15" name="Picture 14" descr="A yellow and white logo&#10;&#10;Description automatically generated">
            <a:extLst>
              <a:ext uri="{FF2B5EF4-FFF2-40B4-BE49-F238E27FC236}">
                <a16:creationId xmlns:a16="http://schemas.microsoft.com/office/drawing/2014/main" id="{AB862D14-BE5D-A804-8E56-798C6C852B18}"/>
              </a:ext>
            </a:extLst>
          </p:cNvPr>
          <p:cNvPicPr>
            <a:picLocks noChangeAspect="1"/>
          </p:cNvPicPr>
          <p:nvPr/>
        </p:nvPicPr>
        <p:blipFill>
          <a:blip r:embed="rId7"/>
          <a:stretch>
            <a:fillRect/>
          </a:stretch>
        </p:blipFill>
        <p:spPr>
          <a:xfrm>
            <a:off x="11484250" y="3360153"/>
            <a:ext cx="265701" cy="255737"/>
          </a:xfrm>
          <a:prstGeom prst="rect">
            <a:avLst/>
          </a:prstGeom>
        </p:spPr>
      </p:pic>
      <p:pic>
        <p:nvPicPr>
          <p:cNvPr id="17" name="Picture 16" descr="A yellow and white logo&#10;&#10;Description automatically generated">
            <a:extLst>
              <a:ext uri="{FF2B5EF4-FFF2-40B4-BE49-F238E27FC236}">
                <a16:creationId xmlns:a16="http://schemas.microsoft.com/office/drawing/2014/main" id="{D32C4F76-2917-E0B8-ACF2-316A0F7545BC}"/>
              </a:ext>
            </a:extLst>
          </p:cNvPr>
          <p:cNvPicPr>
            <a:picLocks noChangeAspect="1"/>
          </p:cNvPicPr>
          <p:nvPr/>
        </p:nvPicPr>
        <p:blipFill>
          <a:blip r:embed="rId7"/>
          <a:stretch>
            <a:fillRect/>
          </a:stretch>
        </p:blipFill>
        <p:spPr>
          <a:xfrm>
            <a:off x="11495345" y="2498040"/>
            <a:ext cx="265701" cy="255737"/>
          </a:xfrm>
          <a:prstGeom prst="rect">
            <a:avLst/>
          </a:prstGeom>
        </p:spPr>
      </p:pic>
      <p:pic>
        <p:nvPicPr>
          <p:cNvPr id="18" name="Picture 17" descr="A yellow and white logo&#10;&#10;Description automatically generated">
            <a:extLst>
              <a:ext uri="{FF2B5EF4-FFF2-40B4-BE49-F238E27FC236}">
                <a16:creationId xmlns:a16="http://schemas.microsoft.com/office/drawing/2014/main" id="{DDA8E488-BC4A-0F27-1BC9-2CDC909A76F9}"/>
              </a:ext>
            </a:extLst>
          </p:cNvPr>
          <p:cNvPicPr>
            <a:picLocks noChangeAspect="1"/>
          </p:cNvPicPr>
          <p:nvPr/>
        </p:nvPicPr>
        <p:blipFill>
          <a:blip r:embed="rId7"/>
          <a:stretch>
            <a:fillRect/>
          </a:stretch>
        </p:blipFill>
        <p:spPr>
          <a:xfrm>
            <a:off x="2834296" y="2326891"/>
            <a:ext cx="265701" cy="255737"/>
          </a:xfrm>
          <a:prstGeom prst="rect">
            <a:avLst/>
          </a:prstGeom>
        </p:spPr>
      </p:pic>
    </p:spTree>
    <p:extLst>
      <p:ext uri="{BB962C8B-B14F-4D97-AF65-F5344CB8AC3E}">
        <p14:creationId xmlns:p14="http://schemas.microsoft.com/office/powerpoint/2010/main" val="334715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D0B88-7C60-DFCE-C0A4-42992C6BDDB5}"/>
            </a:ext>
          </a:extLst>
        </p:cNvPr>
        <p:cNvGrpSpPr/>
        <p:nvPr/>
      </p:nvGrpSpPr>
      <p:grpSpPr>
        <a:xfrm>
          <a:off x="0" y="0"/>
          <a:ext cx="0" cy="0"/>
          <a:chOff x="0" y="0"/>
          <a:chExt cx="0" cy="0"/>
        </a:xfrm>
      </p:grpSpPr>
      <p:pic>
        <p:nvPicPr>
          <p:cNvPr id="7" name="Picture 6" descr="A screenshot of a graph&#10;&#10;Description automatically generated">
            <a:extLst>
              <a:ext uri="{FF2B5EF4-FFF2-40B4-BE49-F238E27FC236}">
                <a16:creationId xmlns:a16="http://schemas.microsoft.com/office/drawing/2014/main" id="{68A0B526-5009-5DEF-9644-B40624A1D54D}"/>
              </a:ext>
            </a:extLst>
          </p:cNvPr>
          <p:cNvPicPr>
            <a:picLocks noChangeAspect="1"/>
          </p:cNvPicPr>
          <p:nvPr/>
        </p:nvPicPr>
        <p:blipFill>
          <a:blip r:embed="rId3"/>
          <a:stretch>
            <a:fillRect/>
          </a:stretch>
        </p:blipFill>
        <p:spPr>
          <a:xfrm>
            <a:off x="4034756" y="1"/>
            <a:ext cx="6312485" cy="6858000"/>
          </a:xfrm>
          <a:prstGeom prst="rect">
            <a:avLst/>
          </a:prstGeom>
        </p:spPr>
      </p:pic>
      <p:pic>
        <p:nvPicPr>
          <p:cNvPr id="4" name="Picture 3" descr="A screen shot of a graph&#10;&#10;Description automatically generated">
            <a:extLst>
              <a:ext uri="{FF2B5EF4-FFF2-40B4-BE49-F238E27FC236}">
                <a16:creationId xmlns:a16="http://schemas.microsoft.com/office/drawing/2014/main" id="{7FF789FE-1066-0FD5-34F5-2F1A24069E34}"/>
              </a:ext>
            </a:extLst>
          </p:cNvPr>
          <p:cNvPicPr>
            <a:picLocks noChangeAspect="1"/>
          </p:cNvPicPr>
          <p:nvPr/>
        </p:nvPicPr>
        <p:blipFill>
          <a:blip r:embed="rId4"/>
          <a:stretch>
            <a:fillRect/>
          </a:stretch>
        </p:blipFill>
        <p:spPr>
          <a:xfrm>
            <a:off x="4167004" y="0"/>
            <a:ext cx="6266498" cy="6858000"/>
          </a:xfrm>
          <a:prstGeom prst="rect">
            <a:avLst/>
          </a:prstGeom>
        </p:spPr>
      </p:pic>
      <p:sp>
        <p:nvSpPr>
          <p:cNvPr id="5" name="Rounded Rectangle 64">
            <a:extLst>
              <a:ext uri="{FF2B5EF4-FFF2-40B4-BE49-F238E27FC236}">
                <a16:creationId xmlns:a16="http://schemas.microsoft.com/office/drawing/2014/main" id="{71489FF6-2FFE-6657-41B4-6F0B7C2BC62F}"/>
              </a:ext>
            </a:extLst>
          </p:cNvPr>
          <p:cNvSpPr>
            <a:spLocks/>
          </p:cNvSpPr>
          <p:nvPr/>
        </p:nvSpPr>
        <p:spPr>
          <a:xfrm>
            <a:off x="11989837" y="0"/>
            <a:ext cx="230060" cy="6858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9" name="Title 34">
            <a:extLst>
              <a:ext uri="{FF2B5EF4-FFF2-40B4-BE49-F238E27FC236}">
                <a16:creationId xmlns:a16="http://schemas.microsoft.com/office/drawing/2014/main" id="{CD8FD773-14E3-80E8-FAE4-1E519B1EB00E}"/>
              </a:ext>
            </a:extLst>
          </p:cNvPr>
          <p:cNvSpPr txBox="1">
            <a:spLocks/>
          </p:cNvSpPr>
          <p:nvPr/>
        </p:nvSpPr>
        <p:spPr>
          <a:xfrm>
            <a:off x="425354" y="404665"/>
            <a:ext cx="11342769" cy="1189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t>Quadrant:</a:t>
            </a:r>
          </a:p>
          <a:p>
            <a:r>
              <a:rPr lang="en-GB" sz="3600"/>
              <a:t>NDR Solutions</a:t>
            </a:r>
            <a:endParaRPr lang="en-GB" sz="3400"/>
          </a:p>
        </p:txBody>
      </p:sp>
      <p:sp>
        <p:nvSpPr>
          <p:cNvPr id="12" name="Date Placeholder 11">
            <a:extLst>
              <a:ext uri="{FF2B5EF4-FFF2-40B4-BE49-F238E27FC236}">
                <a16:creationId xmlns:a16="http://schemas.microsoft.com/office/drawing/2014/main" id="{F6FD72CF-43BD-528A-9998-6EEA798AE566}"/>
              </a:ext>
            </a:extLst>
          </p:cNvPr>
          <p:cNvSpPr>
            <a:spLocks noGrp="1"/>
          </p:cNvSpPr>
          <p:nvPr>
            <p:ph type="dt" sz="half" idx="10"/>
          </p:nvPr>
        </p:nvSpPr>
        <p:spPr/>
        <p:txBody>
          <a:bodyPr/>
          <a:lstStyle/>
          <a:p>
            <a:fld id="{FC83AD7D-E6E2-7245-87EC-7EDD59B29259}" type="datetime1">
              <a:rPr lang="en-US" smtClean="0"/>
              <a:t>10/15/24</a:t>
            </a:fld>
            <a:endParaRPr lang="en-GB"/>
          </a:p>
        </p:txBody>
      </p:sp>
      <p:sp>
        <p:nvSpPr>
          <p:cNvPr id="13" name="Slide Number Placeholder 12">
            <a:extLst>
              <a:ext uri="{FF2B5EF4-FFF2-40B4-BE49-F238E27FC236}">
                <a16:creationId xmlns:a16="http://schemas.microsoft.com/office/drawing/2014/main" id="{5E19F517-DDBD-7B53-391F-FF94BCF7A83A}"/>
              </a:ext>
            </a:extLst>
          </p:cNvPr>
          <p:cNvSpPr>
            <a:spLocks noGrp="1"/>
          </p:cNvSpPr>
          <p:nvPr>
            <p:ph type="sldNum" sz="quarter" idx="12"/>
          </p:nvPr>
        </p:nvSpPr>
        <p:spPr/>
        <p:txBody>
          <a:bodyPr/>
          <a:lstStyle/>
          <a:p>
            <a:fld id="{A27ABD7E-8178-8F4E-A75A-D36FCF48E30E}" type="slidenum">
              <a:rPr lang="en-GB" smtClean="0"/>
              <a:t>13</a:t>
            </a:fld>
            <a:endParaRPr lang="en-GB"/>
          </a:p>
        </p:txBody>
      </p:sp>
      <p:sp>
        <p:nvSpPr>
          <p:cNvPr id="2" name="Rectangle 1">
            <a:extLst>
              <a:ext uri="{FF2B5EF4-FFF2-40B4-BE49-F238E27FC236}">
                <a16:creationId xmlns:a16="http://schemas.microsoft.com/office/drawing/2014/main" id="{189E79B3-08D2-A139-B44E-54C4E73C35E0}"/>
              </a:ext>
            </a:extLst>
          </p:cNvPr>
          <p:cNvSpPr/>
          <p:nvPr/>
        </p:nvSpPr>
        <p:spPr>
          <a:xfrm>
            <a:off x="4034756" y="144314"/>
            <a:ext cx="1945532" cy="5387352"/>
          </a:xfrm>
          <a:prstGeom prst="rect">
            <a:avLst/>
          </a:prstGeom>
          <a:noFill/>
          <a:ln>
            <a:solidFill>
              <a:srgbClr val="A831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7">
            <a:extLst>
              <a:ext uri="{FF2B5EF4-FFF2-40B4-BE49-F238E27FC236}">
                <a16:creationId xmlns:a16="http://schemas.microsoft.com/office/drawing/2014/main" id="{E50FDE6D-0527-FCFF-5EF6-2922B4B27126}"/>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The Matrix Q3 2024</a:t>
            </a:r>
            <a:endParaRPr lang="en-BE" sz="1200" dirty="0"/>
          </a:p>
        </p:txBody>
      </p:sp>
    </p:spTree>
    <p:extLst>
      <p:ext uri="{BB962C8B-B14F-4D97-AF65-F5344CB8AC3E}">
        <p14:creationId xmlns:p14="http://schemas.microsoft.com/office/powerpoint/2010/main" val="2607124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graph&#10;&#10;Description automatically generated">
            <a:extLst>
              <a:ext uri="{FF2B5EF4-FFF2-40B4-BE49-F238E27FC236}">
                <a16:creationId xmlns:a16="http://schemas.microsoft.com/office/drawing/2014/main" id="{7C51147B-BC89-55FA-D1EF-C0FE8EB1315A}"/>
              </a:ext>
            </a:extLst>
          </p:cNvPr>
          <p:cNvPicPr>
            <a:picLocks noChangeAspect="1"/>
          </p:cNvPicPr>
          <p:nvPr/>
        </p:nvPicPr>
        <p:blipFill>
          <a:blip r:embed="rId2"/>
          <a:stretch>
            <a:fillRect/>
          </a:stretch>
        </p:blipFill>
        <p:spPr>
          <a:xfrm>
            <a:off x="4034756" y="1"/>
            <a:ext cx="6312485" cy="6858000"/>
          </a:xfrm>
          <a:prstGeom prst="rect">
            <a:avLst/>
          </a:prstGeom>
        </p:spPr>
      </p:pic>
      <p:pic>
        <p:nvPicPr>
          <p:cNvPr id="10" name="Picture 9" descr="A screenshot of a graph&#10;&#10;Description automatically generated">
            <a:extLst>
              <a:ext uri="{FF2B5EF4-FFF2-40B4-BE49-F238E27FC236}">
                <a16:creationId xmlns:a16="http://schemas.microsoft.com/office/drawing/2014/main" id="{B8776B79-F47D-5C38-C74E-01BE6D4720F6}"/>
              </a:ext>
            </a:extLst>
          </p:cNvPr>
          <p:cNvPicPr>
            <a:picLocks noChangeAspect="1"/>
          </p:cNvPicPr>
          <p:nvPr/>
        </p:nvPicPr>
        <p:blipFill>
          <a:blip r:embed="rId3"/>
          <a:stretch>
            <a:fillRect/>
          </a:stretch>
        </p:blipFill>
        <p:spPr>
          <a:xfrm>
            <a:off x="4162848" y="0"/>
            <a:ext cx="6161152" cy="6858000"/>
          </a:xfrm>
          <a:prstGeom prst="rect">
            <a:avLst/>
          </a:prstGeom>
        </p:spPr>
      </p:pic>
      <p:sp>
        <p:nvSpPr>
          <p:cNvPr id="5" name="Rounded Rectangle 64">
            <a:extLst>
              <a:ext uri="{FF2B5EF4-FFF2-40B4-BE49-F238E27FC236}">
                <a16:creationId xmlns:a16="http://schemas.microsoft.com/office/drawing/2014/main" id="{6781AB4D-166E-2D8B-0241-4C976F6FC34C}"/>
              </a:ext>
            </a:extLst>
          </p:cNvPr>
          <p:cNvSpPr>
            <a:spLocks/>
          </p:cNvSpPr>
          <p:nvPr/>
        </p:nvSpPr>
        <p:spPr>
          <a:xfrm>
            <a:off x="11989837" y="0"/>
            <a:ext cx="230060" cy="6858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9" name="Title 34">
            <a:extLst>
              <a:ext uri="{FF2B5EF4-FFF2-40B4-BE49-F238E27FC236}">
                <a16:creationId xmlns:a16="http://schemas.microsoft.com/office/drawing/2014/main" id="{C17393DD-1D6C-B7D3-330C-A4BE57BDAEB6}"/>
              </a:ext>
            </a:extLst>
          </p:cNvPr>
          <p:cNvSpPr txBox="1">
            <a:spLocks/>
          </p:cNvSpPr>
          <p:nvPr/>
        </p:nvSpPr>
        <p:spPr>
          <a:xfrm>
            <a:off x="425354" y="404665"/>
            <a:ext cx="11342769" cy="1189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t>Quadrant:</a:t>
            </a:r>
          </a:p>
          <a:p>
            <a:r>
              <a:rPr lang="en-GB" sz="3600"/>
              <a:t>MDR Solutions</a:t>
            </a:r>
            <a:endParaRPr lang="en-GB" sz="3400"/>
          </a:p>
        </p:txBody>
      </p:sp>
      <p:sp>
        <p:nvSpPr>
          <p:cNvPr id="12" name="Date Placeholder 11">
            <a:extLst>
              <a:ext uri="{FF2B5EF4-FFF2-40B4-BE49-F238E27FC236}">
                <a16:creationId xmlns:a16="http://schemas.microsoft.com/office/drawing/2014/main" id="{42127FD7-0193-5EF1-0698-8462DFFF26AA}"/>
              </a:ext>
            </a:extLst>
          </p:cNvPr>
          <p:cNvSpPr>
            <a:spLocks noGrp="1"/>
          </p:cNvSpPr>
          <p:nvPr>
            <p:ph type="dt" sz="half" idx="10"/>
          </p:nvPr>
        </p:nvSpPr>
        <p:spPr/>
        <p:txBody>
          <a:bodyPr/>
          <a:lstStyle/>
          <a:p>
            <a:fld id="{FC83AD7D-E6E2-7245-87EC-7EDD59B29259}" type="datetime1">
              <a:rPr lang="en-US" smtClean="0"/>
              <a:t>10/15/24</a:t>
            </a:fld>
            <a:endParaRPr lang="en-GB"/>
          </a:p>
        </p:txBody>
      </p:sp>
      <p:sp>
        <p:nvSpPr>
          <p:cNvPr id="13" name="Slide Number Placeholder 12">
            <a:extLst>
              <a:ext uri="{FF2B5EF4-FFF2-40B4-BE49-F238E27FC236}">
                <a16:creationId xmlns:a16="http://schemas.microsoft.com/office/drawing/2014/main" id="{FD015BD6-96F5-0C6B-858B-3D088AC1D506}"/>
              </a:ext>
            </a:extLst>
          </p:cNvPr>
          <p:cNvSpPr>
            <a:spLocks noGrp="1"/>
          </p:cNvSpPr>
          <p:nvPr>
            <p:ph type="sldNum" sz="quarter" idx="12"/>
          </p:nvPr>
        </p:nvSpPr>
        <p:spPr/>
        <p:txBody>
          <a:bodyPr/>
          <a:lstStyle/>
          <a:p>
            <a:fld id="{A27ABD7E-8178-8F4E-A75A-D36FCF48E30E}" type="slidenum">
              <a:rPr lang="en-GB" smtClean="0"/>
              <a:t>14</a:t>
            </a:fld>
            <a:endParaRPr lang="en-GB"/>
          </a:p>
        </p:txBody>
      </p:sp>
      <p:sp>
        <p:nvSpPr>
          <p:cNvPr id="2" name="Rectangle 1">
            <a:extLst>
              <a:ext uri="{FF2B5EF4-FFF2-40B4-BE49-F238E27FC236}">
                <a16:creationId xmlns:a16="http://schemas.microsoft.com/office/drawing/2014/main" id="{F0ACB519-97E5-8651-0E49-DC7F85C9C987}"/>
              </a:ext>
            </a:extLst>
          </p:cNvPr>
          <p:cNvSpPr/>
          <p:nvPr/>
        </p:nvSpPr>
        <p:spPr>
          <a:xfrm>
            <a:off x="5032172" y="4620549"/>
            <a:ext cx="5443161" cy="1735800"/>
          </a:xfrm>
          <a:prstGeom prst="rect">
            <a:avLst/>
          </a:prstGeom>
          <a:noFill/>
          <a:ln>
            <a:solidFill>
              <a:srgbClr val="A831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7">
            <a:extLst>
              <a:ext uri="{FF2B5EF4-FFF2-40B4-BE49-F238E27FC236}">
                <a16:creationId xmlns:a16="http://schemas.microsoft.com/office/drawing/2014/main" id="{5495C41D-DA0C-F0EB-A3CF-F698B5680072}"/>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The Matrix Q3 2024</a:t>
            </a:r>
            <a:endParaRPr lang="en-BE" sz="1200" dirty="0"/>
          </a:p>
        </p:txBody>
      </p:sp>
    </p:spTree>
    <p:extLst>
      <p:ext uri="{BB962C8B-B14F-4D97-AF65-F5344CB8AC3E}">
        <p14:creationId xmlns:p14="http://schemas.microsoft.com/office/powerpoint/2010/main" val="2580447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4">
            <a:extLst>
              <a:ext uri="{FF2B5EF4-FFF2-40B4-BE49-F238E27FC236}">
                <a16:creationId xmlns:a16="http://schemas.microsoft.com/office/drawing/2014/main" id="{CBE8DA28-6B5F-8ECD-5FCD-C34A35EF3C31}"/>
              </a:ext>
            </a:extLst>
          </p:cNvPr>
          <p:cNvSpPr>
            <a:spLocks/>
          </p:cNvSpPr>
          <p:nvPr/>
        </p:nvSpPr>
        <p:spPr>
          <a:xfrm>
            <a:off x="11989837" y="0"/>
            <a:ext cx="230060" cy="6858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11" name="Title 34">
            <a:extLst>
              <a:ext uri="{FF2B5EF4-FFF2-40B4-BE49-F238E27FC236}">
                <a16:creationId xmlns:a16="http://schemas.microsoft.com/office/drawing/2014/main" id="{19F17C33-35D5-635C-9AC7-669FD68CDFD8}"/>
              </a:ext>
            </a:extLst>
          </p:cNvPr>
          <p:cNvSpPr txBox="1">
            <a:spLocks/>
          </p:cNvSpPr>
          <p:nvPr/>
        </p:nvSpPr>
        <p:spPr>
          <a:xfrm>
            <a:off x="425354" y="404664"/>
            <a:ext cx="11342769" cy="1100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t>Quadrant:</a:t>
            </a:r>
          </a:p>
          <a:p>
            <a:r>
              <a:rPr lang="en-GB" sz="3600"/>
              <a:t>XDR Solutions</a:t>
            </a:r>
            <a:endParaRPr lang="en-GB" sz="3400"/>
          </a:p>
        </p:txBody>
      </p:sp>
      <p:sp>
        <p:nvSpPr>
          <p:cNvPr id="18" name="Date Placeholder 17">
            <a:extLst>
              <a:ext uri="{FF2B5EF4-FFF2-40B4-BE49-F238E27FC236}">
                <a16:creationId xmlns:a16="http://schemas.microsoft.com/office/drawing/2014/main" id="{795AF00F-F745-F341-ED5F-AB60AFC67A66}"/>
              </a:ext>
            </a:extLst>
          </p:cNvPr>
          <p:cNvSpPr>
            <a:spLocks noGrp="1"/>
          </p:cNvSpPr>
          <p:nvPr>
            <p:ph type="dt" sz="half" idx="10"/>
          </p:nvPr>
        </p:nvSpPr>
        <p:spPr/>
        <p:txBody>
          <a:bodyPr/>
          <a:lstStyle/>
          <a:p>
            <a:fld id="{A7BFFB5D-21DA-4B41-91FF-3DAAD51EBA1F}" type="datetime1">
              <a:rPr lang="en-US" smtClean="0"/>
              <a:t>10/15/24</a:t>
            </a:fld>
            <a:endParaRPr lang="en-GB"/>
          </a:p>
        </p:txBody>
      </p:sp>
      <p:sp>
        <p:nvSpPr>
          <p:cNvPr id="19" name="Slide Number Placeholder 18">
            <a:extLst>
              <a:ext uri="{FF2B5EF4-FFF2-40B4-BE49-F238E27FC236}">
                <a16:creationId xmlns:a16="http://schemas.microsoft.com/office/drawing/2014/main" id="{11C16316-063B-13B0-10AC-69EAF3DE4544}"/>
              </a:ext>
            </a:extLst>
          </p:cNvPr>
          <p:cNvSpPr>
            <a:spLocks noGrp="1"/>
          </p:cNvSpPr>
          <p:nvPr>
            <p:ph type="sldNum" sz="quarter" idx="12"/>
          </p:nvPr>
        </p:nvSpPr>
        <p:spPr/>
        <p:txBody>
          <a:bodyPr/>
          <a:lstStyle/>
          <a:p>
            <a:fld id="{A27ABD7E-8178-8F4E-A75A-D36FCF48E30E}" type="slidenum">
              <a:rPr lang="en-GB" smtClean="0"/>
              <a:t>15</a:t>
            </a:fld>
            <a:endParaRPr lang="en-GB"/>
          </a:p>
        </p:txBody>
      </p:sp>
      <p:pic>
        <p:nvPicPr>
          <p:cNvPr id="7" name="Picture 6" descr="A screenshot of a graph&#10;&#10;Description automatically generated">
            <a:extLst>
              <a:ext uri="{FF2B5EF4-FFF2-40B4-BE49-F238E27FC236}">
                <a16:creationId xmlns:a16="http://schemas.microsoft.com/office/drawing/2014/main" id="{D125CE97-45D0-B575-AB39-732EA897B6DD}"/>
              </a:ext>
            </a:extLst>
          </p:cNvPr>
          <p:cNvPicPr>
            <a:picLocks noChangeAspect="1"/>
          </p:cNvPicPr>
          <p:nvPr/>
        </p:nvPicPr>
        <p:blipFill>
          <a:blip r:embed="rId2"/>
          <a:stretch>
            <a:fillRect/>
          </a:stretch>
        </p:blipFill>
        <p:spPr>
          <a:xfrm>
            <a:off x="4034756" y="1"/>
            <a:ext cx="6312485" cy="6858000"/>
          </a:xfrm>
          <a:prstGeom prst="rect">
            <a:avLst/>
          </a:prstGeom>
        </p:spPr>
      </p:pic>
      <p:sp>
        <p:nvSpPr>
          <p:cNvPr id="4" name="Rectangle 3">
            <a:extLst>
              <a:ext uri="{FF2B5EF4-FFF2-40B4-BE49-F238E27FC236}">
                <a16:creationId xmlns:a16="http://schemas.microsoft.com/office/drawing/2014/main" id="{35AB70E3-7FBA-55CA-8E52-4ECD5CF7F43D}"/>
              </a:ext>
            </a:extLst>
          </p:cNvPr>
          <p:cNvSpPr/>
          <p:nvPr/>
        </p:nvSpPr>
        <p:spPr>
          <a:xfrm>
            <a:off x="5921829" y="61993"/>
            <a:ext cx="4169228" cy="4520892"/>
          </a:xfrm>
          <a:prstGeom prst="rect">
            <a:avLst/>
          </a:prstGeom>
          <a:noFill/>
          <a:ln>
            <a:solidFill>
              <a:srgbClr val="A831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Text Placeholder 17">
            <a:extLst>
              <a:ext uri="{FF2B5EF4-FFF2-40B4-BE49-F238E27FC236}">
                <a16:creationId xmlns:a16="http://schemas.microsoft.com/office/drawing/2014/main" id="{A2E1F3E9-0F38-C756-1A36-E9BA38E7F4B5}"/>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The Matrix Q3 2024</a:t>
            </a:r>
            <a:endParaRPr lang="en-BE" sz="1200" dirty="0"/>
          </a:p>
        </p:txBody>
      </p:sp>
    </p:spTree>
    <p:extLst>
      <p:ext uri="{BB962C8B-B14F-4D97-AF65-F5344CB8AC3E}">
        <p14:creationId xmlns:p14="http://schemas.microsoft.com/office/powerpoint/2010/main" val="2040485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74F4E-5B05-4606-2E4F-898F064F62B7}"/>
            </a:ext>
          </a:extLst>
        </p:cNvPr>
        <p:cNvGrpSpPr/>
        <p:nvPr/>
      </p:nvGrpSpPr>
      <p:grpSpPr>
        <a:xfrm>
          <a:off x="0" y="0"/>
          <a:ext cx="0" cy="0"/>
          <a:chOff x="0" y="0"/>
          <a:chExt cx="0" cy="0"/>
        </a:xfrm>
      </p:grpSpPr>
      <p:sp>
        <p:nvSpPr>
          <p:cNvPr id="8" name="Rounded Rectangle 64">
            <a:extLst>
              <a:ext uri="{FF2B5EF4-FFF2-40B4-BE49-F238E27FC236}">
                <a16:creationId xmlns:a16="http://schemas.microsoft.com/office/drawing/2014/main" id="{B9FCC05A-8B74-9897-D0D9-8280B1953234}"/>
              </a:ext>
            </a:extLst>
          </p:cNvPr>
          <p:cNvSpPr>
            <a:spLocks/>
          </p:cNvSpPr>
          <p:nvPr/>
        </p:nvSpPr>
        <p:spPr>
          <a:xfrm>
            <a:off x="11989837" y="0"/>
            <a:ext cx="230060" cy="6858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11" name="Title 34">
            <a:extLst>
              <a:ext uri="{FF2B5EF4-FFF2-40B4-BE49-F238E27FC236}">
                <a16:creationId xmlns:a16="http://schemas.microsoft.com/office/drawing/2014/main" id="{E159AF86-3B5E-B782-9D17-3E856D02840A}"/>
              </a:ext>
            </a:extLst>
          </p:cNvPr>
          <p:cNvSpPr txBox="1">
            <a:spLocks/>
          </p:cNvSpPr>
          <p:nvPr/>
        </p:nvSpPr>
        <p:spPr>
          <a:xfrm>
            <a:off x="425354" y="404664"/>
            <a:ext cx="11342769" cy="110075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t>Quadrant:</a:t>
            </a:r>
          </a:p>
          <a:p>
            <a:r>
              <a:rPr lang="en-GB" sz="3600"/>
              <a:t>SOC as a Service</a:t>
            </a:r>
          </a:p>
          <a:p>
            <a:r>
              <a:rPr lang="en-GB" sz="3600"/>
              <a:t>Solutions</a:t>
            </a:r>
            <a:endParaRPr lang="en-GB" sz="3400"/>
          </a:p>
        </p:txBody>
      </p:sp>
      <p:sp>
        <p:nvSpPr>
          <p:cNvPr id="18" name="Date Placeholder 17">
            <a:extLst>
              <a:ext uri="{FF2B5EF4-FFF2-40B4-BE49-F238E27FC236}">
                <a16:creationId xmlns:a16="http://schemas.microsoft.com/office/drawing/2014/main" id="{EE282E9E-CC22-9D54-4350-C3DDC703569E}"/>
              </a:ext>
            </a:extLst>
          </p:cNvPr>
          <p:cNvSpPr>
            <a:spLocks noGrp="1"/>
          </p:cNvSpPr>
          <p:nvPr>
            <p:ph type="dt" sz="half" idx="10"/>
          </p:nvPr>
        </p:nvSpPr>
        <p:spPr/>
        <p:txBody>
          <a:bodyPr/>
          <a:lstStyle/>
          <a:p>
            <a:fld id="{A7BFFB5D-21DA-4B41-91FF-3DAAD51EBA1F}" type="datetime1">
              <a:rPr lang="en-US" smtClean="0"/>
              <a:t>10/15/24</a:t>
            </a:fld>
            <a:endParaRPr lang="en-GB"/>
          </a:p>
        </p:txBody>
      </p:sp>
      <p:sp>
        <p:nvSpPr>
          <p:cNvPr id="19" name="Slide Number Placeholder 18">
            <a:extLst>
              <a:ext uri="{FF2B5EF4-FFF2-40B4-BE49-F238E27FC236}">
                <a16:creationId xmlns:a16="http://schemas.microsoft.com/office/drawing/2014/main" id="{D6A2828A-C546-DB70-9EE2-D6126CF31209}"/>
              </a:ext>
            </a:extLst>
          </p:cNvPr>
          <p:cNvSpPr>
            <a:spLocks noGrp="1"/>
          </p:cNvSpPr>
          <p:nvPr>
            <p:ph type="sldNum" sz="quarter" idx="12"/>
          </p:nvPr>
        </p:nvSpPr>
        <p:spPr/>
        <p:txBody>
          <a:bodyPr/>
          <a:lstStyle/>
          <a:p>
            <a:fld id="{A27ABD7E-8178-8F4E-A75A-D36FCF48E30E}" type="slidenum">
              <a:rPr lang="en-GB" smtClean="0"/>
              <a:t>16</a:t>
            </a:fld>
            <a:endParaRPr lang="en-GB"/>
          </a:p>
        </p:txBody>
      </p:sp>
      <p:sp>
        <p:nvSpPr>
          <p:cNvPr id="3" name="TextBox 2">
            <a:extLst>
              <a:ext uri="{FF2B5EF4-FFF2-40B4-BE49-F238E27FC236}">
                <a16:creationId xmlns:a16="http://schemas.microsoft.com/office/drawing/2014/main" id="{B3C0A3C9-612E-7A9F-81AA-82F20051CA17}"/>
              </a:ext>
            </a:extLst>
          </p:cNvPr>
          <p:cNvSpPr txBox="1"/>
          <p:nvPr/>
        </p:nvSpPr>
        <p:spPr>
          <a:xfrm>
            <a:off x="503939" y="1798531"/>
            <a:ext cx="3502003" cy="2554545"/>
          </a:xfrm>
          <a:prstGeom prst="rect">
            <a:avLst/>
          </a:prstGeom>
          <a:noFill/>
        </p:spPr>
        <p:txBody>
          <a:bodyPr wrap="square" rtlCol="0">
            <a:spAutoFit/>
          </a:bodyPr>
          <a:lstStyle/>
          <a:p>
            <a:r>
              <a:rPr lang="en-GB" sz="1600" b="1" dirty="0"/>
              <a:t>European leaders will be announced via </a:t>
            </a:r>
            <a:r>
              <a:rPr lang="en-GB" sz="1600" b="1" dirty="0" err="1"/>
              <a:t>Cyberhive’s</a:t>
            </a:r>
            <a:r>
              <a:rPr lang="en-GB" sz="1600" b="1" dirty="0"/>
              <a:t> LinkedIn</a:t>
            </a:r>
          </a:p>
          <a:p>
            <a:endParaRPr lang="en-GB" sz="1600" dirty="0"/>
          </a:p>
          <a:p>
            <a:r>
              <a:rPr lang="en-GB" sz="1600" dirty="0"/>
              <a:t>All participants can promote themselves as:</a:t>
            </a:r>
          </a:p>
          <a:p>
            <a:pPr marL="285750" indent="-285750">
              <a:buFont typeface="Arial" panose="020B0604020202020204" pitchFamily="34" charset="0"/>
              <a:buChar char="•"/>
            </a:pPr>
            <a:r>
              <a:rPr lang="en-GB" sz="1600" dirty="0"/>
              <a:t>Proven solution</a:t>
            </a:r>
          </a:p>
          <a:p>
            <a:pPr marL="285750" indent="-285750">
              <a:buFont typeface="Arial" panose="020B0604020202020204" pitchFamily="34" charset="0"/>
              <a:buChar char="•"/>
            </a:pPr>
            <a:r>
              <a:rPr lang="en-GB" sz="1600" dirty="0"/>
              <a:t>European compatible solution</a:t>
            </a:r>
          </a:p>
          <a:p>
            <a:pPr marL="285750" indent="-285750">
              <a:buFont typeface="Arial" panose="020B0604020202020204" pitchFamily="34" charset="0"/>
              <a:buChar char="•"/>
            </a:pPr>
            <a:r>
              <a:rPr lang="en-GB" sz="1600" dirty="0"/>
              <a:t>Challenger</a:t>
            </a:r>
          </a:p>
          <a:p>
            <a:pPr marL="285750" indent="-285750">
              <a:buFont typeface="Arial" panose="020B0604020202020204" pitchFamily="34" charset="0"/>
              <a:buChar char="•"/>
            </a:pPr>
            <a:r>
              <a:rPr lang="en-GB" sz="1600" dirty="0"/>
              <a:t>Strong performer</a:t>
            </a:r>
          </a:p>
          <a:p>
            <a:pPr marL="285750" indent="-285750">
              <a:buFont typeface="Arial" panose="020B0604020202020204" pitchFamily="34" charset="0"/>
              <a:buChar char="•"/>
            </a:pPr>
            <a:r>
              <a:rPr lang="en-GB" sz="1600" dirty="0"/>
              <a:t>European leader</a:t>
            </a:r>
          </a:p>
        </p:txBody>
      </p:sp>
      <p:pic>
        <p:nvPicPr>
          <p:cNvPr id="6" name="Picture 5" descr="A screenshot of a graph&#10;&#10;Description automatically generated">
            <a:extLst>
              <a:ext uri="{FF2B5EF4-FFF2-40B4-BE49-F238E27FC236}">
                <a16:creationId xmlns:a16="http://schemas.microsoft.com/office/drawing/2014/main" id="{542D38F6-9719-07FD-1631-CF32570F693E}"/>
              </a:ext>
            </a:extLst>
          </p:cNvPr>
          <p:cNvPicPr>
            <a:picLocks noChangeAspect="1"/>
          </p:cNvPicPr>
          <p:nvPr/>
        </p:nvPicPr>
        <p:blipFill>
          <a:blip r:embed="rId2"/>
          <a:stretch>
            <a:fillRect/>
          </a:stretch>
        </p:blipFill>
        <p:spPr>
          <a:xfrm>
            <a:off x="4234621" y="45435"/>
            <a:ext cx="6152050" cy="6722680"/>
          </a:xfrm>
          <a:prstGeom prst="rect">
            <a:avLst/>
          </a:prstGeom>
        </p:spPr>
      </p:pic>
      <p:sp>
        <p:nvSpPr>
          <p:cNvPr id="2" name="Rectangle 1">
            <a:extLst>
              <a:ext uri="{FF2B5EF4-FFF2-40B4-BE49-F238E27FC236}">
                <a16:creationId xmlns:a16="http://schemas.microsoft.com/office/drawing/2014/main" id="{EFBF5F88-A4DD-7C2B-5BBE-AAA46C0CE3B8}"/>
              </a:ext>
            </a:extLst>
          </p:cNvPr>
          <p:cNvSpPr/>
          <p:nvPr/>
        </p:nvSpPr>
        <p:spPr>
          <a:xfrm>
            <a:off x="8394423" y="123043"/>
            <a:ext cx="1714167" cy="2033909"/>
          </a:xfrm>
          <a:prstGeom prst="rect">
            <a:avLst/>
          </a:prstGeom>
          <a:noFill/>
          <a:ln>
            <a:solidFill>
              <a:srgbClr val="A831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7">
            <a:extLst>
              <a:ext uri="{FF2B5EF4-FFF2-40B4-BE49-F238E27FC236}">
                <a16:creationId xmlns:a16="http://schemas.microsoft.com/office/drawing/2014/main" id="{5300FF94-7025-48A7-E8D3-CAF5E3EA7F93}"/>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The Matrix Q3 2024</a:t>
            </a:r>
            <a:endParaRPr lang="en-BE" sz="1200" dirty="0"/>
          </a:p>
        </p:txBody>
      </p:sp>
    </p:spTree>
    <p:extLst>
      <p:ext uri="{BB962C8B-B14F-4D97-AF65-F5344CB8AC3E}">
        <p14:creationId xmlns:p14="http://schemas.microsoft.com/office/powerpoint/2010/main" val="4239314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3456EB-5E13-0AD5-5A19-3D553CCB5A22}"/>
              </a:ext>
            </a:extLst>
          </p:cNvPr>
          <p:cNvSpPr>
            <a:spLocks noGrp="1"/>
          </p:cNvSpPr>
          <p:nvPr>
            <p:ph type="title"/>
          </p:nvPr>
        </p:nvSpPr>
        <p:spPr>
          <a:xfrm>
            <a:off x="653887" y="-24410"/>
            <a:ext cx="10909640" cy="1014511"/>
          </a:xfrm>
        </p:spPr>
        <p:txBody>
          <a:bodyPr vert="horz" lIns="91440" tIns="45720" rIns="91440" bIns="45720" rtlCol="0" anchor="ctr">
            <a:normAutofit/>
          </a:bodyPr>
          <a:lstStyle/>
          <a:p>
            <a:pPr algn="ctr"/>
            <a:r>
              <a:rPr lang="en-US" sz="5600" kern="1200" dirty="0" err="1">
                <a:solidFill>
                  <a:schemeClr val="tx1"/>
                </a:solidFill>
                <a:latin typeface="+mj-lt"/>
                <a:ea typeface="+mj-ea"/>
                <a:cs typeface="+mj-cs"/>
              </a:rPr>
              <a:t>Honourable</a:t>
            </a:r>
            <a:r>
              <a:rPr lang="en-US" sz="5600" kern="1200" dirty="0">
                <a:solidFill>
                  <a:schemeClr val="tx1"/>
                </a:solidFill>
                <a:latin typeface="+mj-lt"/>
                <a:ea typeface="+mj-ea"/>
                <a:cs typeface="+mj-cs"/>
              </a:rPr>
              <a:t> Mention</a:t>
            </a:r>
          </a:p>
        </p:txBody>
      </p:sp>
      <p:sp>
        <p:nvSpPr>
          <p:cNvPr id="7" name="TextBox 6">
            <a:extLst>
              <a:ext uri="{FF2B5EF4-FFF2-40B4-BE49-F238E27FC236}">
                <a16:creationId xmlns:a16="http://schemas.microsoft.com/office/drawing/2014/main" id="{E588702C-67F9-CE3B-788C-EA30AC372028}"/>
              </a:ext>
            </a:extLst>
          </p:cNvPr>
          <p:cNvSpPr txBox="1"/>
          <p:nvPr/>
        </p:nvSpPr>
        <p:spPr>
          <a:xfrm>
            <a:off x="433665" y="931906"/>
            <a:ext cx="10909643" cy="68740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ts val="1000"/>
              </a:spcBef>
            </a:pPr>
            <a:r>
              <a:rPr lang="en-US" sz="2400" kern="1200" dirty="0">
                <a:solidFill>
                  <a:schemeClr val="tx1"/>
                </a:solidFill>
                <a:latin typeface="+mn-lt"/>
                <a:ea typeface="+mn-ea"/>
                <a:cs typeface="+mn-cs"/>
                <a:hlinkClick r:id="rId2"/>
              </a:rPr>
              <a:t>Austrian Institute of Technology</a:t>
            </a:r>
            <a:endParaRPr lang="en-US" sz="2400" kern="1200" dirty="0">
              <a:solidFill>
                <a:schemeClr val="tx1"/>
              </a:solidFill>
              <a:latin typeface="+mn-lt"/>
              <a:ea typeface="+mn-ea"/>
              <a:cs typeface="+mn-cs"/>
            </a:endParaRPr>
          </a:p>
        </p:txBody>
      </p:sp>
      <p:sp>
        <p:nvSpPr>
          <p:cNvPr id="1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2AB465AB-B3E9-BA6F-BE75-F779D5AAACD9}"/>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787D1115-9710-B44B-B259-220C93AE5F73}" type="datetime1">
              <a:rPr lang="en-US" smtClean="0">
                <a:solidFill>
                  <a:schemeClr val="tx1">
                    <a:tint val="75000"/>
                  </a:schemeClr>
                </a:solidFill>
              </a:rPr>
              <a:pPr>
                <a:spcAft>
                  <a:spcPts val="600"/>
                </a:spcAft>
              </a:pPr>
              <a:t>10/15/24</a:t>
            </a:fld>
            <a:endParaRPr lang="en-US">
              <a:solidFill>
                <a:schemeClr val="tx1">
                  <a:tint val="75000"/>
                </a:schemeClr>
              </a:solidFill>
            </a:endParaRPr>
          </a:p>
        </p:txBody>
      </p:sp>
      <p:sp>
        <p:nvSpPr>
          <p:cNvPr id="5" name="Slide Number Placeholder 4">
            <a:extLst>
              <a:ext uri="{FF2B5EF4-FFF2-40B4-BE49-F238E27FC236}">
                <a16:creationId xmlns:a16="http://schemas.microsoft.com/office/drawing/2014/main" id="{E3E3BAB2-0075-3167-29B5-849897FF9EB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27ABD7E-8178-8F4E-A75A-D36FCF48E30E}" type="slidenum">
              <a:rPr lang="en-US" smtClean="0">
                <a:solidFill>
                  <a:schemeClr val="tx1">
                    <a:tint val="75000"/>
                  </a:schemeClr>
                </a:solidFill>
              </a:rPr>
              <a:pPr>
                <a:spcAft>
                  <a:spcPts val="600"/>
                </a:spcAft>
              </a:pPr>
              <a:t>17</a:t>
            </a:fld>
            <a:endParaRPr lang="en-US">
              <a:solidFill>
                <a:schemeClr val="tx1">
                  <a:tint val="75000"/>
                </a:schemeClr>
              </a:solidFill>
            </a:endParaRPr>
          </a:p>
        </p:txBody>
      </p:sp>
      <p:sp>
        <p:nvSpPr>
          <p:cNvPr id="6" name="Rounded Rectangle 6">
            <a:extLst>
              <a:ext uri="{FF2B5EF4-FFF2-40B4-BE49-F238E27FC236}">
                <a16:creationId xmlns:a16="http://schemas.microsoft.com/office/drawing/2014/main" id="{9DBAEFFC-DE3B-7ABE-7894-8A8E8A198712}"/>
              </a:ext>
            </a:extLst>
          </p:cNvPr>
          <p:cNvSpPr/>
          <p:nvPr/>
        </p:nvSpPr>
        <p:spPr>
          <a:xfrm>
            <a:off x="10519851" y="375315"/>
            <a:ext cx="1272209" cy="5565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bg1"/>
                </a:solidFill>
                <a:hlinkClick r:id="rId3">
                  <a:extLst>
                    <a:ext uri="{A12FA001-AC4F-418D-AE19-62706E023703}">
                      <ahyp:hlinkClr xmlns:ahyp="http://schemas.microsoft.com/office/drawing/2018/hyperlinkcolor" val="tx"/>
                    </a:ext>
                  </a:extLst>
                </a:hlinkClick>
              </a:rPr>
              <a:t>More solution info   here</a:t>
            </a:r>
            <a:endParaRPr lang="en-GB" sz="1200">
              <a:solidFill>
                <a:schemeClr val="bg1"/>
              </a:solidFill>
            </a:endParaRPr>
          </a:p>
        </p:txBody>
      </p:sp>
      <p:graphicFrame>
        <p:nvGraphicFramePr>
          <p:cNvPr id="12" name="Table 11">
            <a:extLst>
              <a:ext uri="{FF2B5EF4-FFF2-40B4-BE49-F238E27FC236}">
                <a16:creationId xmlns:a16="http://schemas.microsoft.com/office/drawing/2014/main" id="{B4266D34-B6DF-B01D-1ECB-09687DA39C47}"/>
              </a:ext>
            </a:extLst>
          </p:cNvPr>
          <p:cNvGraphicFramePr>
            <a:graphicFrameLocks noGrp="1"/>
          </p:cNvGraphicFramePr>
          <p:nvPr>
            <p:extLst>
              <p:ext uri="{D42A27DB-BD31-4B8C-83A1-F6EECF244321}">
                <p14:modId xmlns:p14="http://schemas.microsoft.com/office/powerpoint/2010/main" val="2796464173"/>
              </p:ext>
            </p:extLst>
          </p:nvPr>
        </p:nvGraphicFramePr>
        <p:xfrm>
          <a:off x="206358" y="1514888"/>
          <a:ext cx="11755582" cy="1286026"/>
        </p:xfrm>
        <a:graphic>
          <a:graphicData uri="http://schemas.openxmlformats.org/drawingml/2006/table">
            <a:tbl>
              <a:tblPr bandRow="1">
                <a:tableStyleId>{7DF18680-E054-41AD-8BC1-D1AEF772440D}</a:tableStyleId>
              </a:tblPr>
              <a:tblGrid>
                <a:gridCol w="11755582">
                  <a:extLst>
                    <a:ext uri="{9D8B030D-6E8A-4147-A177-3AD203B41FA5}">
                      <a16:colId xmlns:a16="http://schemas.microsoft.com/office/drawing/2014/main" val="1931693748"/>
                    </a:ext>
                  </a:extLst>
                </a:gridCol>
              </a:tblGrid>
              <a:tr h="237712">
                <a:tc>
                  <a:txBody>
                    <a:bodyPr/>
                    <a:lstStyle/>
                    <a:p>
                      <a:pPr algn="ctr" rtl="0" fontAlgn="base">
                        <a:lnSpc>
                          <a:spcPts val="825"/>
                        </a:lnSpc>
                      </a:pPr>
                      <a:r>
                        <a:rPr lang="en-GB" sz="1100" b="1" dirty="0">
                          <a:effectLst/>
                        </a:rPr>
                        <a:t>Solution</a:t>
                      </a:r>
                      <a:endParaRPr lang="en-GB" sz="1100" dirty="0">
                        <a:effectLst/>
                        <a:latin typeface="Aptos"/>
                      </a:endParaRPr>
                    </a:p>
                  </a:txBody>
                  <a:tcPr marL="5410" marR="5410" marT="5410" anchor="ctr"/>
                </a:tc>
                <a:extLst>
                  <a:ext uri="{0D108BD9-81ED-4DB2-BD59-A6C34878D82A}">
                    <a16:rowId xmlns:a16="http://schemas.microsoft.com/office/drawing/2014/main" val="549874334"/>
                  </a:ext>
                </a:extLst>
              </a:tr>
              <a:tr h="1048314">
                <a:tc>
                  <a:txBody>
                    <a:bodyPr/>
                    <a:lstStyle/>
                    <a:p>
                      <a:pPr algn="just" rtl="0" fontAlgn="base">
                        <a:lnSpc>
                          <a:spcPts val="825"/>
                        </a:lnSpc>
                      </a:pPr>
                      <a:endParaRPr lang="en-GB" sz="1100" dirty="0">
                        <a:effectLst/>
                      </a:endParaRPr>
                    </a:p>
                    <a:p>
                      <a:pPr marL="0" lvl="0" indent="0" algn="just">
                        <a:buNone/>
                      </a:pPr>
                      <a:r>
                        <a:rPr lang="en-GB" sz="1100" b="0" u="none" strike="noStrike" baseline="0" noProof="0" dirty="0">
                          <a:solidFill>
                            <a:srgbClr val="000000"/>
                          </a:solidFill>
                          <a:effectLst/>
                        </a:rPr>
                        <a:t>Taranis AI is an advanced Open-Source Intelligence (OSINT) tool, leveraging Artificial Intelligence to revolutionize information gathering and situational analysis. Taranis navigates through diverse data sources like websites to collect unstructured news articles, utilizing Natural Language Processing and Artificial Intelligence to enhance content quality. Analysts then refine these AI-augmented articles into structured reports that serve as the foundation for deliverables such as PDF files, which are ultimately published.  Taranis has received funding for some its papers by the</a:t>
                      </a:r>
                      <a:r>
                        <a:rPr lang="en-GB" sz="1100" dirty="0"/>
                        <a:t> Connecting Europe Facility (CEF) program in course of the project AWAKE (2020-AT-IA-0254). In addition, it has received funding from the European Union - European Defence Fund under GA no. 101121418 (EUCINF) and 101121403.</a:t>
                      </a:r>
                    </a:p>
                  </a:txBody>
                  <a:tcPr marL="5410" marR="5410" marT="5410" anchor="ctr"/>
                </a:tc>
                <a:extLst>
                  <a:ext uri="{0D108BD9-81ED-4DB2-BD59-A6C34878D82A}">
                    <a16:rowId xmlns:a16="http://schemas.microsoft.com/office/drawing/2014/main" val="2073060877"/>
                  </a:ext>
                </a:extLst>
              </a:tr>
            </a:tbl>
          </a:graphicData>
        </a:graphic>
      </p:graphicFrame>
      <p:graphicFrame>
        <p:nvGraphicFramePr>
          <p:cNvPr id="14" name="Table 13">
            <a:extLst>
              <a:ext uri="{FF2B5EF4-FFF2-40B4-BE49-F238E27FC236}">
                <a16:creationId xmlns:a16="http://schemas.microsoft.com/office/drawing/2014/main" id="{5402BD0A-8D3A-C3FA-0BC9-EBD938A38517}"/>
              </a:ext>
            </a:extLst>
          </p:cNvPr>
          <p:cNvGraphicFramePr>
            <a:graphicFrameLocks noGrp="1"/>
          </p:cNvGraphicFramePr>
          <p:nvPr>
            <p:extLst>
              <p:ext uri="{D42A27DB-BD31-4B8C-83A1-F6EECF244321}">
                <p14:modId xmlns:p14="http://schemas.microsoft.com/office/powerpoint/2010/main" val="825901126"/>
              </p:ext>
            </p:extLst>
          </p:nvPr>
        </p:nvGraphicFramePr>
        <p:xfrm>
          <a:off x="7976886" y="3019063"/>
          <a:ext cx="3725160" cy="3418299"/>
        </p:xfrm>
        <a:graphic>
          <a:graphicData uri="http://schemas.openxmlformats.org/drawingml/2006/table">
            <a:tbl>
              <a:tblPr bandRow="1">
                <a:tableStyleId>{7DF18680-E054-41AD-8BC1-D1AEF772440D}</a:tableStyleId>
              </a:tblPr>
              <a:tblGrid>
                <a:gridCol w="2277514">
                  <a:extLst>
                    <a:ext uri="{9D8B030D-6E8A-4147-A177-3AD203B41FA5}">
                      <a16:colId xmlns:a16="http://schemas.microsoft.com/office/drawing/2014/main" val="2756461960"/>
                    </a:ext>
                  </a:extLst>
                </a:gridCol>
                <a:gridCol w="1447646">
                  <a:extLst>
                    <a:ext uri="{9D8B030D-6E8A-4147-A177-3AD203B41FA5}">
                      <a16:colId xmlns:a16="http://schemas.microsoft.com/office/drawing/2014/main" val="3568632612"/>
                    </a:ext>
                  </a:extLst>
                </a:gridCol>
              </a:tblGrid>
              <a:tr h="295671">
                <a:tc gridSpan="2">
                  <a:txBody>
                    <a:bodyPr/>
                    <a:lstStyle/>
                    <a:p>
                      <a:pPr algn="ctr" rtl="0" fontAlgn="base">
                        <a:lnSpc>
                          <a:spcPts val="825"/>
                        </a:lnSpc>
                      </a:pPr>
                      <a:r>
                        <a:rPr lang="en-GB" sz="1100" b="1" dirty="0">
                          <a:solidFill>
                            <a:schemeClr val="bg1"/>
                          </a:solidFill>
                          <a:effectLst/>
                        </a:rPr>
                        <a:t>European readiness</a:t>
                      </a:r>
                      <a:endParaRPr lang="en-GB" dirty="0">
                        <a:solidFill>
                          <a:schemeClr val="bg1"/>
                        </a:solidFill>
                        <a:effectLst/>
                        <a:latin typeface="Aptos"/>
                      </a:endParaRPr>
                    </a:p>
                  </a:txBody>
                  <a:tcPr marL="5410" marR="5410" marT="5410" anchor="ctr">
                    <a:solidFill>
                      <a:srgbClr val="A8319A"/>
                    </a:solidFill>
                  </a:tcPr>
                </a:tc>
                <a:tc hMerge="1">
                  <a:txBody>
                    <a:bodyPr/>
                    <a:lstStyle/>
                    <a:p>
                      <a:endParaRPr lang="en-US"/>
                    </a:p>
                  </a:txBody>
                  <a:tcPr/>
                </a:tc>
                <a:extLst>
                  <a:ext uri="{0D108BD9-81ED-4DB2-BD59-A6C34878D82A}">
                    <a16:rowId xmlns:a16="http://schemas.microsoft.com/office/drawing/2014/main" val="1498196881"/>
                  </a:ext>
                </a:extLst>
              </a:tr>
              <a:tr h="753484">
                <a:tc>
                  <a:txBody>
                    <a:bodyPr/>
                    <a:lstStyle/>
                    <a:p>
                      <a:pPr rtl="0" fontAlgn="base">
                        <a:lnSpc>
                          <a:spcPts val="825"/>
                        </a:lnSpc>
                      </a:pPr>
                      <a:r>
                        <a:rPr lang="en-GB" sz="1100">
                          <a:effectLst/>
                        </a:rPr>
                        <a:t>EU Compliance Driven</a:t>
                      </a:r>
                      <a:endParaRPr lang="en-GB" sz="1100">
                        <a:effectLst/>
                        <a:latin typeface="Aptos"/>
                      </a:endParaRPr>
                    </a:p>
                  </a:txBody>
                  <a:tcPr marL="5410" marR="5410" marT="5410" anchor="ctr"/>
                </a:tc>
                <a:tc>
                  <a:txBody>
                    <a:bodyPr/>
                    <a:lstStyle/>
                    <a:p>
                      <a:pPr rtl="0" fontAlgn="base">
                        <a:lnSpc>
                          <a:spcPts val="825"/>
                        </a:lnSpc>
                      </a:pPr>
                      <a:r>
                        <a:rPr lang="en-US" sz="1100">
                          <a:effectLst/>
                        </a:rPr>
                        <a:t>It  has its policy </a:t>
                      </a:r>
                      <a:r>
                        <a:rPr lang="en-US" sz="1100">
                          <a:effectLst/>
                          <a:hlinkClick r:id="rId4"/>
                        </a:rPr>
                        <a:t>here.</a:t>
                      </a:r>
                      <a:endParaRPr lang="en-US" sz="1100">
                        <a:effectLst/>
                      </a:endParaRPr>
                    </a:p>
                    <a:p>
                      <a:pPr rtl="0" fontAlgn="base">
                        <a:lnSpc>
                          <a:spcPts val="825"/>
                        </a:lnSpc>
                      </a:pPr>
                      <a:endParaRPr lang="en-US" sz="1100">
                        <a:effectLst/>
                      </a:endParaRPr>
                    </a:p>
                    <a:p>
                      <a:pPr marL="0" marR="0" indent="0" algn="l" defTabSz="914400" rtl="0" eaLnBrk="1" fontAlgn="base" latinLnBrk="0" hangingPunct="1">
                        <a:lnSpc>
                          <a:spcPts val="825"/>
                        </a:lnSpc>
                        <a:spcBef>
                          <a:spcPts val="0"/>
                        </a:spcBef>
                        <a:spcAft>
                          <a:spcPts val="0"/>
                        </a:spcAft>
                        <a:buClrTx/>
                        <a:buSzTx/>
                        <a:buFontTx/>
                        <a:buNone/>
                        <a:tabLst/>
                        <a:defRPr/>
                      </a:pPr>
                      <a:r>
                        <a:rPr lang="en-US" sz="1100">
                          <a:effectLst/>
                          <a:hlinkClick r:id="rId5"/>
                        </a:rPr>
                        <a:t>EUPL</a:t>
                      </a:r>
                      <a:r>
                        <a:rPr lang="en-US" sz="1100">
                          <a:effectLst/>
                        </a:rPr>
                        <a:t> license</a:t>
                      </a:r>
                    </a:p>
                  </a:txBody>
                  <a:tcPr marL="5410" marR="5410" marT="5410" anchor="ctr"/>
                </a:tc>
                <a:extLst>
                  <a:ext uri="{0D108BD9-81ED-4DB2-BD59-A6C34878D82A}">
                    <a16:rowId xmlns:a16="http://schemas.microsoft.com/office/drawing/2014/main" val="2409072066"/>
                  </a:ext>
                </a:extLst>
              </a:tr>
              <a:tr h="619956">
                <a:tc>
                  <a:txBody>
                    <a:bodyPr/>
                    <a:lstStyle/>
                    <a:p>
                      <a:pPr lvl="0" algn="l">
                        <a:buNone/>
                      </a:pPr>
                      <a:r>
                        <a:rPr lang="en-GB" sz="1100" b="0" u="none" strike="noStrike" noProof="0">
                          <a:solidFill>
                            <a:srgbClr val="000000"/>
                          </a:solidFill>
                          <a:effectLst/>
                        </a:rPr>
                        <a:t>Supported languages</a:t>
                      </a:r>
                      <a:endParaRPr lang="en-US" sz="1100">
                        <a:latin typeface="+mn-lt"/>
                      </a:endParaRPr>
                    </a:p>
                  </a:txBody>
                  <a:tcPr marL="5410" marR="5410" marT="5410" anchor="ctr"/>
                </a:tc>
                <a:tc>
                  <a:txBody>
                    <a:bodyPr/>
                    <a:lstStyle/>
                    <a:p>
                      <a:pPr lvl="0" algn="l">
                        <a:lnSpc>
                          <a:spcPct val="100000"/>
                        </a:lnSpc>
                        <a:spcBef>
                          <a:spcPts val="0"/>
                        </a:spcBef>
                        <a:spcAft>
                          <a:spcPts val="0"/>
                        </a:spcAft>
                        <a:buNone/>
                      </a:pPr>
                      <a:r>
                        <a:rPr lang="en-US" sz="1100" b="0" u="none" strike="noStrike" baseline="0" noProof="0">
                          <a:solidFill>
                            <a:srgbClr val="000000"/>
                          </a:solidFill>
                          <a:effectLst/>
                        </a:rPr>
                        <a:t>English, German, Slovak (21,11% EU coverage)</a:t>
                      </a:r>
                      <a:endParaRPr lang="en-US" sz="1100" b="0" i="0" u="none" strike="noStrike" noProof="0">
                        <a:solidFill>
                          <a:srgbClr val="000000"/>
                        </a:solidFill>
                        <a:effectLst/>
                        <a:latin typeface="Aptos"/>
                      </a:endParaRPr>
                    </a:p>
                  </a:txBody>
                  <a:tcPr marL="5410" marR="5410" marT="5410" anchor="ctr"/>
                </a:tc>
                <a:extLst>
                  <a:ext uri="{0D108BD9-81ED-4DB2-BD59-A6C34878D82A}">
                    <a16:rowId xmlns:a16="http://schemas.microsoft.com/office/drawing/2014/main" val="748395185"/>
                  </a:ext>
                </a:extLst>
              </a:tr>
              <a:tr h="1220839">
                <a:tc>
                  <a:txBody>
                    <a:bodyPr/>
                    <a:lstStyle/>
                    <a:p>
                      <a:pPr algn="l" fontAlgn="t"/>
                      <a:r>
                        <a:rPr lang="en-GB" sz="1100" u="none" strike="noStrike">
                          <a:effectLst/>
                        </a:rPr>
                        <a:t>Contribution</a:t>
                      </a:r>
                      <a:endParaRPr lang="en-GB" sz="1100" u="none" strike="noStrike">
                        <a:effectLst/>
                        <a:latin typeface="+mn-lt"/>
                      </a:endParaRPr>
                    </a:p>
                  </a:txBody>
                  <a:tcPr marL="5410" marR="5410" marT="541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strike="noStrike" noProof="0">
                          <a:solidFill>
                            <a:srgbClr val="000000"/>
                          </a:solidFill>
                          <a:effectLst/>
                        </a:rPr>
                        <a:t>We</a:t>
                      </a:r>
                      <a:r>
                        <a:rPr lang="en-GB" sz="1100" b="0" u="none" strike="noStrike">
                          <a:solidFill>
                            <a:srgbClr val="212121"/>
                          </a:solidFill>
                          <a:effectLst/>
                        </a:rPr>
                        <a:t> welcome contributions and provide a DevSetup here: </a:t>
                      </a:r>
                      <a:r>
                        <a:rPr lang="en-GB" sz="1100" b="0" u="sng">
                          <a:solidFill>
                            <a:srgbClr val="0078D7"/>
                          </a:solidFill>
                          <a:effectLst/>
                          <a:hlinkClick r:id="rId6" tooltip="https://github.com/taranis-ai/taranis-ai?tab=readme-ov-file#contributions">
                            <a:extLst>
                              <a:ext uri="{A12FA001-AC4F-418D-AE19-62706E023703}">
                                <ahyp:hlinkClr xmlns:ahyp="http://schemas.microsoft.com/office/drawing/2018/hyperlinkcolor" val="tx"/>
                              </a:ext>
                            </a:extLst>
                          </a:hlinkClick>
                        </a:rPr>
                        <a:t>https://github.com/taranis-ai/taranis-ai?tab=readme-ov-file#contributions</a:t>
                      </a:r>
                      <a:endParaRPr lang="en-GB" sz="1100" b="0" i="0" u="none" strike="noStrike" noProof="0">
                        <a:solidFill>
                          <a:srgbClr val="000000"/>
                        </a:solidFill>
                        <a:effectLst/>
                        <a:latin typeface="Calibri"/>
                      </a:endParaRPr>
                    </a:p>
                  </a:txBody>
                  <a:tcPr marL="5410" marR="5410" marT="5410" anchor="ctr"/>
                </a:tc>
                <a:extLst>
                  <a:ext uri="{0D108BD9-81ED-4DB2-BD59-A6C34878D82A}">
                    <a16:rowId xmlns:a16="http://schemas.microsoft.com/office/drawing/2014/main" val="3712436045"/>
                  </a:ext>
                </a:extLst>
              </a:tr>
              <a:tr h="524578">
                <a:tc>
                  <a:txBody>
                    <a:bodyPr/>
                    <a:lstStyle/>
                    <a:p>
                      <a:pPr lvl="0" algn="l">
                        <a:buNone/>
                      </a:pPr>
                      <a:r>
                        <a:rPr lang="en-GB" sz="1100" b="0" u="none" strike="noStrike" noProof="0">
                          <a:solidFill>
                            <a:srgbClr val="000000"/>
                          </a:solidFill>
                          <a:effectLst/>
                        </a:rPr>
                        <a:t>Privacy Policy compliant with EU GDPR</a:t>
                      </a:r>
                      <a:endParaRPr lang="en-GB" sz="1100" b="0" i="0" u="none" strike="noStrike" noProof="0">
                        <a:solidFill>
                          <a:srgbClr val="000000"/>
                        </a:solidFill>
                        <a:effectLst/>
                        <a:latin typeface="+mn-lt"/>
                      </a:endParaRPr>
                    </a:p>
                  </a:txBody>
                  <a:tcPr marL="5410" marR="5410" marT="5410" anchor="ctr"/>
                </a:tc>
                <a:tc>
                  <a:txBody>
                    <a:bodyPr/>
                    <a:lstStyle/>
                    <a:p>
                      <a:pPr rtl="0" fontAlgn="base">
                        <a:lnSpc>
                          <a:spcPts val="825"/>
                        </a:lnSpc>
                      </a:pPr>
                      <a:r>
                        <a:rPr lang="en-GB" sz="1100" dirty="0">
                          <a:effectLst/>
                        </a:rPr>
                        <a:t>Yes</a:t>
                      </a:r>
                      <a:endParaRPr lang="en-GB" sz="1100" dirty="0">
                        <a:effectLst/>
                        <a:latin typeface="Aptos Narrow"/>
                      </a:endParaRPr>
                    </a:p>
                  </a:txBody>
                  <a:tcPr marL="5410" marR="5410" marT="5410" anchor="ctr"/>
                </a:tc>
                <a:extLst>
                  <a:ext uri="{0D108BD9-81ED-4DB2-BD59-A6C34878D82A}">
                    <a16:rowId xmlns:a16="http://schemas.microsoft.com/office/drawing/2014/main" val="3251992420"/>
                  </a:ext>
                </a:extLst>
              </a:tr>
            </a:tbl>
          </a:graphicData>
        </a:graphic>
      </p:graphicFrame>
      <p:sp>
        <p:nvSpPr>
          <p:cNvPr id="3" name="Text Placeholder 17">
            <a:extLst>
              <a:ext uri="{FF2B5EF4-FFF2-40B4-BE49-F238E27FC236}">
                <a16:creationId xmlns:a16="http://schemas.microsoft.com/office/drawing/2014/main" id="{12195677-6C34-F1CC-954F-ABFB251861D4}"/>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The Matrix Q3 2024</a:t>
            </a:r>
            <a:endParaRPr lang="en-BE" sz="1200" dirty="0"/>
          </a:p>
        </p:txBody>
      </p:sp>
      <p:graphicFrame>
        <p:nvGraphicFramePr>
          <p:cNvPr id="10" name="Content Placeholder 5">
            <a:extLst>
              <a:ext uri="{FF2B5EF4-FFF2-40B4-BE49-F238E27FC236}">
                <a16:creationId xmlns:a16="http://schemas.microsoft.com/office/drawing/2014/main" id="{EA48B62F-C8A4-F484-058F-78727ACFAB09}"/>
              </a:ext>
            </a:extLst>
          </p:cNvPr>
          <p:cNvGraphicFramePr>
            <a:graphicFrameLocks/>
          </p:cNvGraphicFramePr>
          <p:nvPr>
            <p:extLst>
              <p:ext uri="{D42A27DB-BD31-4B8C-83A1-F6EECF244321}">
                <p14:modId xmlns:p14="http://schemas.microsoft.com/office/powerpoint/2010/main" val="1185661832"/>
              </p:ext>
            </p:extLst>
          </p:nvPr>
        </p:nvGraphicFramePr>
        <p:xfrm>
          <a:off x="325937" y="3016139"/>
          <a:ext cx="2964231" cy="3317074"/>
        </p:xfrm>
        <a:graphic>
          <a:graphicData uri="http://schemas.openxmlformats.org/drawingml/2006/table">
            <a:tbl>
              <a:tblPr>
                <a:tableStyleId>{22838BEF-8BB2-4498-84A7-C5851F593DF1}</a:tableStyleId>
              </a:tblPr>
              <a:tblGrid>
                <a:gridCol w="1151939">
                  <a:extLst>
                    <a:ext uri="{9D8B030D-6E8A-4147-A177-3AD203B41FA5}">
                      <a16:colId xmlns:a16="http://schemas.microsoft.com/office/drawing/2014/main" val="3541569265"/>
                    </a:ext>
                  </a:extLst>
                </a:gridCol>
                <a:gridCol w="1812292">
                  <a:extLst>
                    <a:ext uri="{9D8B030D-6E8A-4147-A177-3AD203B41FA5}">
                      <a16:colId xmlns:a16="http://schemas.microsoft.com/office/drawing/2014/main" val="623147578"/>
                    </a:ext>
                  </a:extLst>
                </a:gridCol>
              </a:tblGrid>
              <a:tr h="450331">
                <a:tc gridSpan="2">
                  <a:txBody>
                    <a:bodyPr/>
                    <a:lstStyle/>
                    <a:p>
                      <a:pPr algn="ctr" fontAlgn="t"/>
                      <a:r>
                        <a:rPr lang="en-GB" sz="1100" b="1" u="none" strike="noStrike" dirty="0">
                          <a:solidFill>
                            <a:schemeClr val="bg1"/>
                          </a:solidFill>
                          <a:effectLst/>
                        </a:rPr>
                        <a:t>User Experience</a:t>
                      </a:r>
                      <a:endParaRPr lang="en-GB" sz="1100" b="1" i="0" u="none" strike="noStrike" dirty="0">
                        <a:solidFill>
                          <a:schemeClr val="bg1"/>
                        </a:solidFill>
                        <a:effectLst/>
                        <a:latin typeface="Aptos Narrow" panose="020B0004020202020204" pitchFamily="34" charset="0"/>
                      </a:endParaRPr>
                    </a:p>
                  </a:txBody>
                  <a:tcPr marL="8667" marR="8667" marT="8667" marB="0" anchor="ctr">
                    <a:solidFill>
                      <a:srgbClr val="A8319A"/>
                    </a:solidFill>
                  </a:tcPr>
                </a:tc>
                <a:tc hMerge="1">
                  <a:txBody>
                    <a:bodyPr/>
                    <a:lstStyle/>
                    <a:p>
                      <a:endParaRPr lang="en-GB"/>
                    </a:p>
                  </a:txBody>
                  <a:tcPr/>
                </a:tc>
                <a:extLst>
                  <a:ext uri="{0D108BD9-81ED-4DB2-BD59-A6C34878D82A}">
                    <a16:rowId xmlns:a16="http://schemas.microsoft.com/office/drawing/2014/main" val="3982498350"/>
                  </a:ext>
                </a:extLst>
              </a:tr>
              <a:tr h="779841">
                <a:tc>
                  <a:txBody>
                    <a:bodyPr/>
                    <a:lstStyle/>
                    <a:p>
                      <a:pPr algn="l" fontAlgn="t"/>
                      <a:r>
                        <a:rPr lang="en-GB" sz="1100" u="none" strike="noStrike" dirty="0">
                          <a:effectLst/>
                        </a:rPr>
                        <a:t>Included deployment docs</a:t>
                      </a:r>
                      <a:endParaRPr lang="en-GB" sz="1100" u="none" strike="noStrike" dirty="0">
                        <a:effectLst/>
                        <a:latin typeface="+mn-lt"/>
                      </a:endParaRPr>
                    </a:p>
                  </a:txBody>
                  <a:tcPr marL="8667" marR="8667" marT="8667" marB="0" anchor="ctr"/>
                </a:tc>
                <a:tc>
                  <a:txBody>
                    <a:bodyPr/>
                    <a:lstStyle/>
                    <a:p>
                      <a:pPr lvl="0">
                        <a:lnSpc>
                          <a:spcPts val="825"/>
                        </a:lnSpc>
                        <a:buNone/>
                      </a:pPr>
                      <a:r>
                        <a:rPr lang="en-GB" sz="1100" b="0" u="none" strike="noStrike" noProof="0" dirty="0">
                          <a:solidFill>
                            <a:srgbClr val="000000"/>
                          </a:solidFill>
                          <a:effectLst/>
                          <a:hlinkClick r:id="rId7"/>
                        </a:rPr>
                        <a:t>Github</a:t>
                      </a:r>
                      <a:endParaRPr lang="en-GB" sz="1100" b="0" u="none" strike="noStrike" noProof="0" dirty="0">
                        <a:solidFill>
                          <a:srgbClr val="000000"/>
                        </a:solidFill>
                        <a:effectLst/>
                      </a:endParaRPr>
                    </a:p>
                    <a:p>
                      <a:pPr lvl="0">
                        <a:lnSpc>
                          <a:spcPts val="825"/>
                        </a:lnSpc>
                        <a:buNone/>
                      </a:pPr>
                      <a:r>
                        <a:rPr lang="en-GB" sz="1100" b="0" u="none" strike="noStrike" noProof="0" dirty="0">
                          <a:solidFill>
                            <a:srgbClr val="000000"/>
                          </a:solidFill>
                          <a:effectLst/>
                          <a:hlinkClick r:id="rId4"/>
                        </a:rPr>
                        <a:t>Taranis.ai documenation</a:t>
                      </a:r>
                      <a:endParaRPr lang="en-GB" dirty="0"/>
                    </a:p>
                  </a:txBody>
                  <a:tcPr marL="0" marR="0" marT="0" marB="0" anchor="ctr"/>
                </a:tc>
                <a:extLst>
                  <a:ext uri="{0D108BD9-81ED-4DB2-BD59-A6C34878D82A}">
                    <a16:rowId xmlns:a16="http://schemas.microsoft.com/office/drawing/2014/main" val="3107613242"/>
                  </a:ext>
                </a:extLst>
              </a:tr>
              <a:tr h="779841">
                <a:tc>
                  <a:txBody>
                    <a:bodyPr/>
                    <a:lstStyle/>
                    <a:p>
                      <a:pPr lvl="0" algn="l">
                        <a:buNone/>
                      </a:pPr>
                      <a:r>
                        <a:rPr lang="en-US" sz="1100"/>
                        <a:t>Included supporting docs</a:t>
                      </a:r>
                    </a:p>
                  </a:txBody>
                  <a:tcPr marL="8667" marR="8667" marT="8667" marB="0" anchor="ctr"/>
                </a:tc>
                <a:tc>
                  <a:txBody>
                    <a:bodyPr/>
                    <a:lstStyle/>
                    <a:p>
                      <a:pPr lvl="0">
                        <a:lnSpc>
                          <a:spcPts val="825"/>
                        </a:lnSpc>
                        <a:buNone/>
                      </a:pPr>
                      <a:r>
                        <a:rPr lang="en-GB" sz="1100" b="0" u="none" strike="noStrike" noProof="0" dirty="0">
                          <a:solidFill>
                            <a:srgbClr val="000000"/>
                          </a:solidFill>
                          <a:effectLst/>
                          <a:hlinkClick r:id="rId7"/>
                        </a:rPr>
                        <a:t>Github</a:t>
                      </a:r>
                      <a:endParaRPr lang="en-GB" sz="1100" b="0" u="none" strike="noStrike" noProof="0" dirty="0">
                        <a:solidFill>
                          <a:srgbClr val="000000"/>
                        </a:solidFill>
                        <a:effectLst/>
                      </a:endParaRPr>
                    </a:p>
                    <a:p>
                      <a:pPr lvl="0">
                        <a:lnSpc>
                          <a:spcPts val="825"/>
                        </a:lnSpc>
                        <a:buNone/>
                      </a:pPr>
                      <a:r>
                        <a:rPr lang="en-GB" sz="1100" b="0" u="none" strike="noStrike" noProof="0" dirty="0">
                          <a:solidFill>
                            <a:srgbClr val="000000"/>
                          </a:solidFill>
                          <a:effectLst/>
                          <a:hlinkClick r:id="rId4"/>
                        </a:rPr>
                        <a:t>Taranis.ai documentation</a:t>
                      </a:r>
                      <a:endParaRPr lang="en-GB" dirty="0"/>
                    </a:p>
                  </a:txBody>
                  <a:tcPr marL="9525" marR="9525" marT="9525" marB="0" anchor="ctr"/>
                </a:tc>
                <a:extLst>
                  <a:ext uri="{0D108BD9-81ED-4DB2-BD59-A6C34878D82A}">
                    <a16:rowId xmlns:a16="http://schemas.microsoft.com/office/drawing/2014/main" val="236831704"/>
                  </a:ext>
                </a:extLst>
              </a:tr>
              <a:tr h="1307061">
                <a:tc>
                  <a:txBody>
                    <a:bodyPr/>
                    <a:lstStyle/>
                    <a:p>
                      <a:pPr algn="l" fontAlgn="t"/>
                      <a:r>
                        <a:rPr lang="en-GB" sz="1100" u="none" strike="noStrike" dirty="0">
                          <a:effectLst/>
                        </a:rPr>
                        <a:t>Awards</a:t>
                      </a:r>
                      <a:endParaRPr lang="en-GB" sz="1100" i="0" u="none" strike="noStrike" dirty="0">
                        <a:solidFill>
                          <a:srgbClr val="000000"/>
                        </a:solidFill>
                        <a:effectLst/>
                        <a:latin typeface="Aptos Narrow"/>
                      </a:endParaRPr>
                    </a:p>
                  </a:txBody>
                  <a:tcPr marL="8667" marR="8667" marT="8667" marB="0" anchor="ctr"/>
                </a:tc>
                <a:tc>
                  <a:txBody>
                    <a:bodyPr/>
                    <a:lstStyle/>
                    <a:p>
                      <a:pPr marL="171450" lvl="0" indent="-171450" algn="l">
                        <a:lnSpc>
                          <a:spcPts val="1350"/>
                        </a:lnSpc>
                        <a:buFont typeface="Arial" panose="020B0604020202020204" pitchFamily="34" charset="0"/>
                        <a:buChar char="•"/>
                      </a:pPr>
                      <a:r>
                        <a:rPr lang="en-GB" sz="1100" b="0" u="sng" strike="noStrike" noProof="0" dirty="0">
                          <a:solidFill>
                            <a:srgbClr val="467886"/>
                          </a:solidFill>
                          <a:hlinkClick r:id="rId8"/>
                        </a:rPr>
                        <a:t>Taranis AI is a well adopted Github community project which received considerable adoption demonstrated through Github stars and number of contributors</a:t>
                      </a:r>
                      <a:endParaRPr lang="en-GB" sz="1100" b="0" i="0" u="sng" strike="noStrike" noProof="0" dirty="0">
                        <a:solidFill>
                          <a:srgbClr val="467886"/>
                        </a:solidFill>
                        <a:latin typeface="Aptos"/>
                      </a:endParaRPr>
                    </a:p>
                  </a:txBody>
                  <a:tcPr marL="8667" marR="8667" marT="8667" marB="0" anchor="ctr"/>
                </a:tc>
                <a:extLst>
                  <a:ext uri="{0D108BD9-81ED-4DB2-BD59-A6C34878D82A}">
                    <a16:rowId xmlns:a16="http://schemas.microsoft.com/office/drawing/2014/main" val="3200070565"/>
                  </a:ext>
                </a:extLst>
              </a:tr>
            </a:tbl>
          </a:graphicData>
        </a:graphic>
      </p:graphicFrame>
      <p:graphicFrame>
        <p:nvGraphicFramePr>
          <p:cNvPr id="13" name="Table 12">
            <a:extLst>
              <a:ext uri="{FF2B5EF4-FFF2-40B4-BE49-F238E27FC236}">
                <a16:creationId xmlns:a16="http://schemas.microsoft.com/office/drawing/2014/main" id="{C12E1A09-E0D5-B7E5-4E88-213A1A89306C}"/>
              </a:ext>
            </a:extLst>
          </p:cNvPr>
          <p:cNvGraphicFramePr>
            <a:graphicFrameLocks noGrp="1"/>
          </p:cNvGraphicFramePr>
          <p:nvPr>
            <p:extLst>
              <p:ext uri="{D42A27DB-BD31-4B8C-83A1-F6EECF244321}">
                <p14:modId xmlns:p14="http://schemas.microsoft.com/office/powerpoint/2010/main" val="622318067"/>
              </p:ext>
            </p:extLst>
          </p:nvPr>
        </p:nvGraphicFramePr>
        <p:xfrm>
          <a:off x="3893888" y="3016138"/>
          <a:ext cx="3398308" cy="3366279"/>
        </p:xfrm>
        <a:graphic>
          <a:graphicData uri="http://schemas.openxmlformats.org/drawingml/2006/table">
            <a:tbl>
              <a:tblPr>
                <a:tableStyleId>{22838BEF-8BB2-4498-84A7-C5851F593DF1}</a:tableStyleId>
              </a:tblPr>
              <a:tblGrid>
                <a:gridCol w="1022887">
                  <a:extLst>
                    <a:ext uri="{9D8B030D-6E8A-4147-A177-3AD203B41FA5}">
                      <a16:colId xmlns:a16="http://schemas.microsoft.com/office/drawing/2014/main" val="3171108474"/>
                    </a:ext>
                  </a:extLst>
                </a:gridCol>
                <a:gridCol w="2375421">
                  <a:extLst>
                    <a:ext uri="{9D8B030D-6E8A-4147-A177-3AD203B41FA5}">
                      <a16:colId xmlns:a16="http://schemas.microsoft.com/office/drawing/2014/main" val="1018196561"/>
                    </a:ext>
                  </a:extLst>
                </a:gridCol>
              </a:tblGrid>
              <a:tr h="241111">
                <a:tc gridSpan="2">
                  <a:txBody>
                    <a:bodyPr/>
                    <a:lstStyle/>
                    <a:p>
                      <a:pPr marL="0" indent="0" algn="ctr" fontAlgn="t">
                        <a:buNone/>
                      </a:pPr>
                      <a:r>
                        <a:rPr lang="en-GB" sz="1100" b="1" u="none" strike="noStrike" dirty="0">
                          <a:solidFill>
                            <a:schemeClr val="bg1"/>
                          </a:solidFill>
                          <a:effectLst/>
                        </a:rPr>
                        <a:t>Solution</a:t>
                      </a:r>
                      <a:endParaRPr lang="en-GB" sz="1100" b="1" i="0" u="none" strike="noStrike" dirty="0">
                        <a:solidFill>
                          <a:schemeClr val="bg1"/>
                        </a:solidFill>
                        <a:effectLst/>
                        <a:latin typeface="Aptos Narrow" panose="020B0004020202020204" pitchFamily="34" charset="0"/>
                      </a:endParaRPr>
                    </a:p>
                  </a:txBody>
                  <a:tcPr marL="8667" marR="8667" marT="8667" marB="0" anchor="ctr">
                    <a:solidFill>
                      <a:srgbClr val="A8319A"/>
                    </a:solidFill>
                  </a:tcPr>
                </a:tc>
                <a:tc hMerge="1">
                  <a:txBody>
                    <a:bodyPr/>
                    <a:lstStyle/>
                    <a:p>
                      <a:endParaRPr lang="en-GB"/>
                    </a:p>
                  </a:txBody>
                  <a:tcPr/>
                </a:tc>
                <a:extLst>
                  <a:ext uri="{0D108BD9-81ED-4DB2-BD59-A6C34878D82A}">
                    <a16:rowId xmlns:a16="http://schemas.microsoft.com/office/drawing/2014/main" val="3790748108"/>
                  </a:ext>
                </a:extLst>
              </a:tr>
              <a:tr h="472948">
                <a:tc>
                  <a:txBody>
                    <a:bodyPr/>
                    <a:lstStyle/>
                    <a:p>
                      <a:pPr algn="l" fontAlgn="t"/>
                      <a:r>
                        <a:rPr lang="en-GB" sz="1100" u="none" strike="noStrike">
                          <a:effectLst/>
                        </a:rPr>
                        <a:t>Deployment support</a:t>
                      </a:r>
                      <a:endParaRPr lang="en-GB" sz="1100" i="0" u="none" strike="noStrike">
                        <a:solidFill>
                          <a:srgbClr val="000000"/>
                        </a:solidFill>
                        <a:effectLst/>
                        <a:latin typeface="Aptos Narrow"/>
                      </a:endParaRPr>
                    </a:p>
                  </a:txBody>
                  <a:tcPr marL="8667" marR="8667" marT="8667" marB="0" anchor="ctr"/>
                </a:tc>
                <a:tc>
                  <a:txBody>
                    <a:bodyPr/>
                    <a:lstStyle/>
                    <a:p>
                      <a:pPr marL="0" marR="0" lvl="0" indent="0" algn="l">
                        <a:lnSpc>
                          <a:spcPts val="861"/>
                        </a:lnSpc>
                        <a:spcBef>
                          <a:spcPts val="0"/>
                        </a:spcBef>
                        <a:spcAft>
                          <a:spcPts val="0"/>
                        </a:spcAft>
                        <a:buNone/>
                      </a:pPr>
                      <a:r>
                        <a:rPr lang="en-GB" sz="1100" b="0" u="none" strike="noStrike" noProof="0">
                          <a:solidFill>
                            <a:schemeClr val="tx1"/>
                          </a:solidFill>
                        </a:rPr>
                        <a:t>Cloud, SaaS, web-based</a:t>
                      </a:r>
                      <a:endParaRPr lang="en-US" sz="1100" b="0" u="none" strike="noStrike" noProof="0">
                        <a:solidFill>
                          <a:srgbClr val="000000"/>
                        </a:solidFill>
                      </a:endParaRPr>
                    </a:p>
                    <a:p>
                      <a:pPr marL="0" marR="0" lvl="0" indent="0" algn="l">
                        <a:lnSpc>
                          <a:spcPts val="861"/>
                        </a:lnSpc>
                        <a:spcBef>
                          <a:spcPts val="0"/>
                        </a:spcBef>
                        <a:spcAft>
                          <a:spcPts val="0"/>
                        </a:spcAft>
                        <a:buNone/>
                      </a:pPr>
                      <a:r>
                        <a:rPr lang="en-GB" sz="1100" b="0" u="none" strike="noStrike" noProof="0">
                          <a:solidFill>
                            <a:schemeClr val="tx1"/>
                          </a:solidFill>
                        </a:rPr>
                        <a:t>On-premise Linux</a:t>
                      </a:r>
                      <a:endParaRPr lang="en-GB"/>
                    </a:p>
                  </a:txBody>
                  <a:tcPr marL="8667" marR="8667" marT="8667" marB="0" anchor="ctr"/>
                </a:tc>
                <a:extLst>
                  <a:ext uri="{0D108BD9-81ED-4DB2-BD59-A6C34878D82A}">
                    <a16:rowId xmlns:a16="http://schemas.microsoft.com/office/drawing/2014/main" val="3555500639"/>
                  </a:ext>
                </a:extLst>
              </a:tr>
              <a:tr h="556410">
                <a:tc>
                  <a:txBody>
                    <a:bodyPr/>
                    <a:lstStyle/>
                    <a:p>
                      <a:pPr lvl="0" algn="l">
                        <a:buNone/>
                      </a:pPr>
                      <a:r>
                        <a:rPr lang="en-GB" sz="1100" b="0" u="none" strike="noStrike" noProof="0" dirty="0">
                          <a:solidFill>
                            <a:srgbClr val="000000"/>
                          </a:solidFill>
                          <a:effectLst/>
                        </a:rPr>
                        <a:t>Number of platforms supported </a:t>
                      </a:r>
                      <a:endParaRPr lang="en-US" dirty="0"/>
                    </a:p>
                  </a:txBody>
                  <a:tcPr marL="8667" marR="8667" marT="8667" marB="0" anchor="ctr"/>
                </a:tc>
                <a:tc>
                  <a:txBody>
                    <a:bodyPr/>
                    <a:lstStyle/>
                    <a:p>
                      <a:pPr lvl="0" algn="l">
                        <a:buNone/>
                      </a:pPr>
                      <a:r>
                        <a:rPr lang="en-US" sz="1100"/>
                        <a:t>All web browser supporting OSs and Linux</a:t>
                      </a:r>
                    </a:p>
                  </a:txBody>
                  <a:tcPr marL="8667" marR="8667" marT="8667" marB="0" anchor="ctr"/>
                </a:tc>
                <a:extLst>
                  <a:ext uri="{0D108BD9-81ED-4DB2-BD59-A6C34878D82A}">
                    <a16:rowId xmlns:a16="http://schemas.microsoft.com/office/drawing/2014/main" val="1447714974"/>
                  </a:ext>
                </a:extLst>
              </a:tr>
              <a:tr h="667692">
                <a:tc>
                  <a:txBody>
                    <a:bodyPr/>
                    <a:lstStyle/>
                    <a:p>
                      <a:pPr algn="l" fontAlgn="t"/>
                      <a:r>
                        <a:rPr lang="en-GB" sz="1100" u="none" strike="noStrike">
                          <a:effectLst/>
                        </a:rPr>
                        <a:t>Pricing Model &amp; Pricing Transparency</a:t>
                      </a:r>
                      <a:endParaRPr lang="en-GB" sz="1100" i="0" u="none" strike="noStrike">
                        <a:solidFill>
                          <a:srgbClr val="000000"/>
                        </a:solidFill>
                        <a:effectLst/>
                        <a:latin typeface="Aptos Narrow"/>
                      </a:endParaRPr>
                    </a:p>
                  </a:txBody>
                  <a:tcPr marL="8667" marR="8667" marT="8667" marB="0" anchor="ctr"/>
                </a:tc>
                <a:tc>
                  <a:txBody>
                    <a:bodyPr/>
                    <a:lstStyle/>
                    <a:p>
                      <a:pPr marL="0" lvl="0" indent="0" algn="l">
                        <a:lnSpc>
                          <a:spcPct val="100000"/>
                        </a:lnSpc>
                        <a:buNone/>
                      </a:pPr>
                      <a:r>
                        <a:rPr lang="en-GB" sz="1100" b="0" u="none" strike="noStrike" baseline="0" noProof="0">
                          <a:solidFill>
                            <a:srgbClr val="000000"/>
                          </a:solidFill>
                          <a:effectLst/>
                        </a:rPr>
                        <a:t>Free</a:t>
                      </a:r>
                      <a:endParaRPr lang="en-GB" sz="1100" b="0" i="0" u="none" strike="noStrike" baseline="0" noProof="0">
                        <a:solidFill>
                          <a:srgbClr val="000000"/>
                        </a:solidFill>
                        <a:effectLst/>
                        <a:latin typeface="Aptos"/>
                      </a:endParaRPr>
                    </a:p>
                  </a:txBody>
                  <a:tcPr marL="8667" marR="8667" marT="8667" marB="0" anchor="ctr"/>
                </a:tc>
                <a:extLst>
                  <a:ext uri="{0D108BD9-81ED-4DB2-BD59-A6C34878D82A}">
                    <a16:rowId xmlns:a16="http://schemas.microsoft.com/office/drawing/2014/main" val="3018538037"/>
                  </a:ext>
                </a:extLst>
              </a:tr>
              <a:tr h="741880">
                <a:tc>
                  <a:txBody>
                    <a:bodyPr/>
                    <a:lstStyle/>
                    <a:p>
                      <a:pPr lvl="0" algn="l">
                        <a:buNone/>
                      </a:pPr>
                      <a:r>
                        <a:rPr lang="en-GB" sz="1100" b="0" u="none" strike="noStrike" noProof="0">
                          <a:solidFill>
                            <a:srgbClr val="000000"/>
                          </a:solidFill>
                          <a:effectLst/>
                        </a:rPr>
                        <a:t>Total Cost of Ownership (TCO) justification</a:t>
                      </a:r>
                      <a:endParaRPr lang="en-US"/>
                    </a:p>
                  </a:txBody>
                  <a:tcPr marL="8667" marR="8667" marT="8667" marB="0" anchor="ctr"/>
                </a:tc>
                <a:tc>
                  <a:txBody>
                    <a:bodyPr/>
                    <a:lstStyle/>
                    <a:p>
                      <a:pPr lvl="0" algn="l">
                        <a:lnSpc>
                          <a:spcPct val="100000"/>
                        </a:lnSpc>
                        <a:spcBef>
                          <a:spcPts val="0"/>
                        </a:spcBef>
                        <a:spcAft>
                          <a:spcPts val="0"/>
                        </a:spcAft>
                        <a:buNone/>
                      </a:pPr>
                      <a:r>
                        <a:rPr lang="en-GB" sz="1100" b="0" u="none" strike="noStrike" baseline="0" noProof="0" dirty="0">
                          <a:solidFill>
                            <a:srgbClr val="000000"/>
                          </a:solidFill>
                          <a:effectLst/>
                        </a:rPr>
                        <a:t>Open source</a:t>
                      </a:r>
                      <a:endParaRPr lang="en-GB" sz="1100" b="0" i="0" u="none" strike="noStrike" baseline="0" noProof="0" dirty="0">
                        <a:solidFill>
                          <a:srgbClr val="000000"/>
                        </a:solidFill>
                        <a:effectLst/>
                        <a:latin typeface="Aptos Narrow"/>
                      </a:endParaRPr>
                    </a:p>
                  </a:txBody>
                  <a:tcPr marL="8667" marR="8667" marT="8667" marB="0" anchor="ctr"/>
                </a:tc>
                <a:extLst>
                  <a:ext uri="{0D108BD9-81ED-4DB2-BD59-A6C34878D82A}">
                    <a16:rowId xmlns:a16="http://schemas.microsoft.com/office/drawing/2014/main" val="908509632"/>
                  </a:ext>
                </a:extLst>
              </a:tr>
              <a:tr h="686238">
                <a:tc>
                  <a:txBody>
                    <a:bodyPr/>
                    <a:lstStyle/>
                    <a:p>
                      <a:pPr lvl="0" algn="l">
                        <a:buNone/>
                      </a:pPr>
                      <a:r>
                        <a:rPr lang="en-GB" sz="1100" b="0" u="none" strike="noStrike" noProof="0">
                          <a:solidFill>
                            <a:srgbClr val="000000"/>
                          </a:solidFill>
                          <a:effectLst/>
                        </a:rPr>
                        <a:t>Pricing model transparency</a:t>
                      </a:r>
                      <a:endParaRPr lang="en-US"/>
                    </a:p>
                  </a:txBody>
                  <a:tcPr marL="8667" marR="8667" marT="8667" marB="0" anchor="ctr"/>
                </a:tc>
                <a:tc>
                  <a:txBody>
                    <a:bodyPr/>
                    <a:lstStyle/>
                    <a:p>
                      <a:pPr lvl="0" algn="l">
                        <a:lnSpc>
                          <a:spcPts val="1350"/>
                        </a:lnSpc>
                        <a:buNone/>
                      </a:pPr>
                      <a:r>
                        <a:rPr lang="en-GB" sz="1100" b="0" u="none" strike="noStrike" noProof="0" dirty="0">
                          <a:solidFill>
                            <a:srgbClr val="000000"/>
                          </a:solidFill>
                        </a:rPr>
                        <a:t>Free, open source</a:t>
                      </a:r>
                      <a:endParaRPr lang="en-US" dirty="0"/>
                    </a:p>
                  </a:txBody>
                  <a:tcPr marL="8667" marR="8667" marT="8667" marB="0" anchor="ctr"/>
                </a:tc>
                <a:extLst>
                  <a:ext uri="{0D108BD9-81ED-4DB2-BD59-A6C34878D82A}">
                    <a16:rowId xmlns:a16="http://schemas.microsoft.com/office/drawing/2014/main" val="84046309"/>
                  </a:ext>
                </a:extLst>
              </a:tr>
            </a:tbl>
          </a:graphicData>
        </a:graphic>
      </p:graphicFrame>
      <p:sp>
        <p:nvSpPr>
          <p:cNvPr id="19" name="TextBox 18">
            <a:extLst>
              <a:ext uri="{FF2B5EF4-FFF2-40B4-BE49-F238E27FC236}">
                <a16:creationId xmlns:a16="http://schemas.microsoft.com/office/drawing/2014/main" id="{7706B321-819F-40EF-A5EB-0CB92E2CDC02}"/>
              </a:ext>
            </a:extLst>
          </p:cNvPr>
          <p:cNvSpPr txBox="1"/>
          <p:nvPr/>
        </p:nvSpPr>
        <p:spPr>
          <a:xfrm>
            <a:off x="8670583" y="1100531"/>
            <a:ext cx="1733389" cy="261610"/>
          </a:xfrm>
          <a:prstGeom prst="rect">
            <a:avLst/>
          </a:prstGeom>
          <a:noFill/>
        </p:spPr>
        <p:txBody>
          <a:bodyPr wrap="square" rtlCol="0">
            <a:spAutoFit/>
          </a:bodyPr>
          <a:lstStyle/>
          <a:p>
            <a:r>
              <a:rPr lang="en-GB" sz="1050" dirty="0">
                <a:solidFill>
                  <a:schemeClr val="bg1">
                    <a:lumMod val="50000"/>
                  </a:schemeClr>
                </a:solidFill>
              </a:rPr>
              <a:t>Basic </a:t>
            </a:r>
            <a:r>
              <a:rPr lang="en-GB" sz="1050" dirty="0" err="1">
                <a:solidFill>
                  <a:schemeClr val="bg1">
                    <a:lumMod val="50000"/>
                  </a:schemeClr>
                </a:solidFill>
              </a:rPr>
              <a:t>Cyberhive</a:t>
            </a:r>
            <a:r>
              <a:rPr lang="en-GB" sz="1050" dirty="0">
                <a:solidFill>
                  <a:schemeClr val="bg1">
                    <a:lumMod val="50000"/>
                  </a:schemeClr>
                </a:solidFill>
              </a:rPr>
              <a:t> member </a:t>
            </a:r>
          </a:p>
        </p:txBody>
      </p:sp>
      <p:pic>
        <p:nvPicPr>
          <p:cNvPr id="21" name="Picture 20" descr="A grey square with a white square&#10;&#10;Description automatically generated">
            <a:extLst>
              <a:ext uri="{FF2B5EF4-FFF2-40B4-BE49-F238E27FC236}">
                <a16:creationId xmlns:a16="http://schemas.microsoft.com/office/drawing/2014/main" id="{25A31841-0B4C-5287-360D-2AE336E288EC}"/>
              </a:ext>
            </a:extLst>
          </p:cNvPr>
          <p:cNvPicPr>
            <a:picLocks noChangeAspect="1"/>
          </p:cNvPicPr>
          <p:nvPr/>
        </p:nvPicPr>
        <p:blipFill>
          <a:blip r:embed="rId9"/>
          <a:stretch>
            <a:fillRect/>
          </a:stretch>
        </p:blipFill>
        <p:spPr>
          <a:xfrm>
            <a:off x="8463105" y="1103467"/>
            <a:ext cx="224634" cy="255737"/>
          </a:xfrm>
          <a:prstGeom prst="rect">
            <a:avLst/>
          </a:prstGeom>
        </p:spPr>
      </p:pic>
      <p:sp>
        <p:nvSpPr>
          <p:cNvPr id="11" name="Rounded Rectangle 64">
            <a:extLst>
              <a:ext uri="{FF2B5EF4-FFF2-40B4-BE49-F238E27FC236}">
                <a16:creationId xmlns:a16="http://schemas.microsoft.com/office/drawing/2014/main" id="{AD8E7E99-BD6E-01F7-5F78-90B887F76A1F}"/>
              </a:ext>
            </a:extLst>
          </p:cNvPr>
          <p:cNvSpPr>
            <a:spLocks/>
          </p:cNvSpPr>
          <p:nvPr/>
        </p:nvSpPr>
        <p:spPr>
          <a:xfrm>
            <a:off x="11989837" y="0"/>
            <a:ext cx="230060" cy="6858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0" tIns="243840" rIns="0" bIns="243840" rtlCol="0" anchor="ctr" anchorCtr="0"/>
          <a:lstStyle/>
          <a:p>
            <a:pPr algn="ctr"/>
            <a:endParaRPr lang="en-US" sz="3733">
              <a:solidFill>
                <a:srgbClr val="FFFFFF"/>
              </a:solidFill>
            </a:endParaRPr>
          </a:p>
        </p:txBody>
      </p:sp>
      <p:pic>
        <p:nvPicPr>
          <p:cNvPr id="15" name="Picture 2">
            <a:extLst>
              <a:ext uri="{FF2B5EF4-FFF2-40B4-BE49-F238E27FC236}">
                <a16:creationId xmlns:a16="http://schemas.microsoft.com/office/drawing/2014/main" id="{01B16E27-F7D5-76CF-4247-07AD134C892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303" y="927404"/>
            <a:ext cx="2043538" cy="49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216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D91262-B62B-6D57-BFBA-BDD21FFE52B0}"/>
              </a:ext>
            </a:extLst>
          </p:cNvPr>
          <p:cNvSpPr/>
          <p:nvPr/>
        </p:nvSpPr>
        <p:spPr bwMode="auto">
          <a:xfrm>
            <a:off x="596154" y="1442539"/>
            <a:ext cx="5347446" cy="4486082"/>
          </a:xfrm>
          <a:prstGeom prst="rect">
            <a:avLst/>
          </a:prstGeom>
          <a:solidFill>
            <a:schemeClr val="bg1">
              <a:lumMod val="100000"/>
            </a:schemeClr>
          </a:solidFill>
          <a:ln w="19050" cap="flat" cmpd="sng" algn="ctr">
            <a:solidFill>
              <a:srgbClr val="A8319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440000" tIns="468000" rIns="360000" bIns="360000" numCol="1" rtlCol="0" anchor="t" anchorCtr="0" compatLnSpc="1">
            <a:prstTxWarp prst="textNoShape">
              <a:avLst/>
            </a:prstTxWarp>
          </a:bodyPr>
          <a:lstStyle/>
          <a:p>
            <a:pPr fontAlgn="base">
              <a:spcBef>
                <a:spcPct val="0"/>
              </a:spcBef>
              <a:spcAft>
                <a:spcPct val="0"/>
              </a:spcAft>
            </a:pPr>
            <a:r>
              <a:rPr lang="en-GB" sz="1400" b="1">
                <a:cs typeface="Arial" charset="0"/>
              </a:rPr>
              <a:t>The report</a:t>
            </a:r>
            <a:r>
              <a:rPr lang="en-GB" sz="1400">
                <a:cs typeface="Arial" charset="0"/>
              </a:rPr>
              <a:t> will publicly s</a:t>
            </a:r>
            <a:r>
              <a:rPr lang="en-GB" sz="1400"/>
              <a:t>hared:</a:t>
            </a:r>
          </a:p>
          <a:p>
            <a:pPr marL="285750" indent="-285750">
              <a:buFont typeface="Arial" panose="020B0604020202020204" pitchFamily="34" charset="0"/>
              <a:buChar char="•"/>
            </a:pPr>
            <a:r>
              <a:rPr lang="en-GB" sz="1400" b="1">
                <a:cs typeface="Arial" charset="0"/>
              </a:rPr>
              <a:t>1 public report every </a:t>
            </a:r>
            <a:r>
              <a:rPr lang="en-GB" sz="1400">
                <a:cs typeface="Arial" charset="0"/>
              </a:rPr>
              <a:t>quarter: </a:t>
            </a:r>
          </a:p>
          <a:p>
            <a:pPr marL="742950" lvl="1" indent="-285750">
              <a:buFont typeface="Arial" panose="020B0604020202020204" pitchFamily="34" charset="0"/>
              <a:buChar char="•"/>
            </a:pPr>
            <a:r>
              <a:rPr lang="en-GB" sz="1400"/>
              <a:t>Quadrants</a:t>
            </a:r>
          </a:p>
          <a:p>
            <a:pPr marL="742950" lvl="1" indent="-285750">
              <a:buFont typeface="Arial" panose="020B0604020202020204" pitchFamily="34" charset="0"/>
              <a:buChar char="•"/>
            </a:pPr>
            <a:r>
              <a:rPr lang="en-GB" sz="1400">
                <a:cs typeface="Arial" charset="0"/>
              </a:rPr>
              <a:t>Solution descriptions </a:t>
            </a:r>
          </a:p>
          <a:p>
            <a:pPr marL="742950" lvl="1" indent="-285750">
              <a:buFont typeface="Arial" panose="020B0604020202020204" pitchFamily="34" charset="0"/>
              <a:buChar char="•"/>
            </a:pPr>
            <a:r>
              <a:rPr lang="en-GB" sz="1400"/>
              <a:t>Criteria and methodology</a:t>
            </a:r>
          </a:p>
          <a:p>
            <a:endParaRPr lang="en-GB" sz="1400"/>
          </a:p>
          <a:p>
            <a:r>
              <a:rPr lang="en-GB" sz="1400"/>
              <a:t>➛ Special vendor reports with detailed evaluations</a:t>
            </a:r>
          </a:p>
          <a:p>
            <a:pPr marL="285750" indent="-285750">
              <a:buFont typeface="Arial" panose="020B0604020202020204" pitchFamily="34" charset="0"/>
              <a:buChar char="•"/>
            </a:pPr>
            <a:endParaRPr lang="en-GB" sz="1400"/>
          </a:p>
          <a:p>
            <a:r>
              <a:rPr lang="en-GB" sz="1400" b="1"/>
              <a:t>Investor editions</a:t>
            </a:r>
            <a:r>
              <a:rPr lang="en-GB" sz="1400"/>
              <a:t> behind the </a:t>
            </a:r>
            <a:r>
              <a:rPr lang="en-GB" sz="1400" err="1"/>
              <a:t>Cyberhive</a:t>
            </a:r>
            <a:r>
              <a:rPr lang="en-GB" sz="1400"/>
              <a:t> registration wall:</a:t>
            </a:r>
          </a:p>
          <a:p>
            <a:pPr marL="285750" indent="-285750">
              <a:buFont typeface="Arial" panose="020B0604020202020204" pitchFamily="34" charset="0"/>
              <a:buChar char="•"/>
            </a:pPr>
            <a:r>
              <a:rPr lang="en-GB" sz="1400"/>
              <a:t>1 investor report every half-year</a:t>
            </a:r>
          </a:p>
          <a:p>
            <a:pPr marL="742950" lvl="1" indent="-285750">
              <a:buFont typeface="Arial" panose="020B0604020202020204" pitchFamily="34" charset="0"/>
              <a:buChar char="•"/>
            </a:pPr>
            <a:r>
              <a:rPr lang="en-GB" sz="1400">
                <a:cs typeface="Arial" charset="0"/>
              </a:rPr>
              <a:t>Quadrants</a:t>
            </a:r>
          </a:p>
          <a:p>
            <a:pPr marL="742950" lvl="1" indent="-285750">
              <a:buFont typeface="Arial" panose="020B0604020202020204" pitchFamily="34" charset="0"/>
              <a:buChar char="•"/>
            </a:pPr>
            <a:r>
              <a:rPr lang="en-GB" sz="1400">
                <a:cs typeface="Arial" charset="0"/>
              </a:rPr>
              <a:t>Solutions descriptions</a:t>
            </a:r>
          </a:p>
          <a:p>
            <a:pPr marL="742950" lvl="1" indent="-285750">
              <a:buFont typeface="Arial" panose="020B0604020202020204" pitchFamily="34" charset="0"/>
              <a:buChar char="•"/>
            </a:pPr>
            <a:r>
              <a:rPr lang="en-GB" sz="1400">
                <a:cs typeface="Arial" charset="0"/>
              </a:rPr>
              <a:t>Company investor info</a:t>
            </a:r>
          </a:p>
          <a:p>
            <a:pPr marL="742950" lvl="1" indent="-285750">
              <a:buFont typeface="Arial" panose="020B0604020202020204" pitchFamily="34" charset="0"/>
              <a:buChar char="•"/>
            </a:pPr>
            <a:r>
              <a:rPr lang="en-GB" sz="1400">
                <a:cs typeface="Arial" charset="0"/>
              </a:rPr>
              <a:t>Criteria and methodology</a:t>
            </a:r>
          </a:p>
          <a:p>
            <a:pPr marL="285750" indent="-285750" fontAlgn="base">
              <a:spcBef>
                <a:spcPct val="0"/>
              </a:spcBef>
              <a:spcAft>
                <a:spcPct val="0"/>
              </a:spcAft>
              <a:buFont typeface="Arial" panose="020B0604020202020204" pitchFamily="34" charset="0"/>
              <a:buChar char="•"/>
            </a:pPr>
            <a:endParaRPr lang="en-GB" sz="1400">
              <a:cs typeface="Arial" charset="0"/>
            </a:endParaRPr>
          </a:p>
          <a:p>
            <a:pPr marL="285750" indent="-285750" fontAlgn="base">
              <a:spcBef>
                <a:spcPct val="0"/>
              </a:spcBef>
              <a:spcAft>
                <a:spcPct val="0"/>
              </a:spcAft>
              <a:buFont typeface="Arial" panose="020B0604020202020204" pitchFamily="34" charset="0"/>
              <a:buChar char="•"/>
            </a:pPr>
            <a:endParaRPr lang="en-GB" sz="1400">
              <a:cs typeface="Arial" charset="0"/>
            </a:endParaRPr>
          </a:p>
        </p:txBody>
      </p:sp>
      <p:sp>
        <p:nvSpPr>
          <p:cNvPr id="34" name="Rectangle 33">
            <a:extLst>
              <a:ext uri="{FF2B5EF4-FFF2-40B4-BE49-F238E27FC236}">
                <a16:creationId xmlns:a16="http://schemas.microsoft.com/office/drawing/2014/main" id="{5E7318B9-CD69-CEAE-92EC-BC47AAD122C1}"/>
              </a:ext>
            </a:extLst>
          </p:cNvPr>
          <p:cNvSpPr/>
          <p:nvPr/>
        </p:nvSpPr>
        <p:spPr bwMode="auto">
          <a:xfrm>
            <a:off x="6004729" y="1442539"/>
            <a:ext cx="5546615" cy="4486082"/>
          </a:xfrm>
          <a:prstGeom prst="rect">
            <a:avLst/>
          </a:prstGeom>
          <a:solidFill>
            <a:schemeClr val="bg1">
              <a:lumMod val="100000"/>
            </a:schemeClr>
          </a:solidFill>
          <a:ln w="19050" cap="flat" cmpd="sng" algn="ctr">
            <a:solidFill>
              <a:srgbClr val="A8319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440000" tIns="468000" rIns="360000" bIns="360000" numCol="1" rtlCol="0" anchor="t" anchorCtr="0" compatLnSpc="1">
            <a:prstTxWarp prst="textNoShape">
              <a:avLst/>
            </a:prstTxWarp>
          </a:bodyPr>
          <a:lstStyle/>
          <a:p>
            <a:pPr fontAlgn="base">
              <a:spcBef>
                <a:spcPct val="0"/>
              </a:spcBef>
              <a:spcAft>
                <a:spcPct val="0"/>
              </a:spcAft>
            </a:pPr>
            <a:r>
              <a:rPr lang="en-GB" sz="1600" dirty="0">
                <a:ln w="3175">
                  <a:solidFill>
                    <a:schemeClr val="tx1"/>
                  </a:solidFill>
                </a:ln>
                <a:cs typeface="Arial" charset="0"/>
              </a:rPr>
              <a:t>The quadrant</a:t>
            </a:r>
          </a:p>
        </p:txBody>
      </p:sp>
      <p:pic>
        <p:nvPicPr>
          <p:cNvPr id="9" name="Graphic 8" descr="Clipboard Badge with solid fill">
            <a:extLst>
              <a:ext uri="{FF2B5EF4-FFF2-40B4-BE49-F238E27FC236}">
                <a16:creationId xmlns:a16="http://schemas.microsoft.com/office/drawing/2014/main" id="{FCF7BB20-6A99-CD29-F30B-60C1C3EB11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0857" y="1762864"/>
            <a:ext cx="914400" cy="914400"/>
          </a:xfrm>
          <a:prstGeom prst="rect">
            <a:avLst/>
          </a:prstGeom>
        </p:spPr>
      </p:pic>
      <p:sp>
        <p:nvSpPr>
          <p:cNvPr id="12" name="Title 34">
            <a:extLst>
              <a:ext uri="{FF2B5EF4-FFF2-40B4-BE49-F238E27FC236}">
                <a16:creationId xmlns:a16="http://schemas.microsoft.com/office/drawing/2014/main" id="{76B56C59-FD91-1778-692A-6D7D2852A2CC}"/>
              </a:ext>
            </a:extLst>
          </p:cNvPr>
          <p:cNvSpPr txBox="1">
            <a:spLocks/>
          </p:cNvSpPr>
          <p:nvPr/>
        </p:nvSpPr>
        <p:spPr>
          <a:xfrm>
            <a:off x="425354" y="404664"/>
            <a:ext cx="11342769" cy="77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t>The data</a:t>
            </a:r>
            <a:endParaRPr lang="en-GB" sz="3400"/>
          </a:p>
        </p:txBody>
      </p:sp>
      <p:sp>
        <p:nvSpPr>
          <p:cNvPr id="15" name="Rounded Rectangle 64">
            <a:extLst>
              <a:ext uri="{FF2B5EF4-FFF2-40B4-BE49-F238E27FC236}">
                <a16:creationId xmlns:a16="http://schemas.microsoft.com/office/drawing/2014/main" id="{41D4C41B-E1AD-62C9-B3F3-609DE444A538}"/>
              </a:ext>
            </a:extLst>
          </p:cNvPr>
          <p:cNvSpPr>
            <a:spLocks/>
          </p:cNvSpPr>
          <p:nvPr/>
        </p:nvSpPr>
        <p:spPr>
          <a:xfrm>
            <a:off x="11989837" y="0"/>
            <a:ext cx="230060" cy="6858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16" name="Date Placeholder 15">
            <a:extLst>
              <a:ext uri="{FF2B5EF4-FFF2-40B4-BE49-F238E27FC236}">
                <a16:creationId xmlns:a16="http://schemas.microsoft.com/office/drawing/2014/main" id="{28714527-56EE-F79E-EBE1-A528475B2E7F}"/>
              </a:ext>
            </a:extLst>
          </p:cNvPr>
          <p:cNvSpPr>
            <a:spLocks noGrp="1"/>
          </p:cNvSpPr>
          <p:nvPr>
            <p:ph type="dt" sz="half" idx="10"/>
          </p:nvPr>
        </p:nvSpPr>
        <p:spPr/>
        <p:txBody>
          <a:bodyPr/>
          <a:lstStyle/>
          <a:p>
            <a:fld id="{1F2D51A3-ABEB-C740-BFE2-152CF03B38AB}" type="datetime1">
              <a:rPr lang="en-US" smtClean="0"/>
              <a:t>10/15/24</a:t>
            </a:fld>
            <a:endParaRPr lang="en-GB"/>
          </a:p>
        </p:txBody>
      </p:sp>
      <p:sp>
        <p:nvSpPr>
          <p:cNvPr id="17" name="Slide Number Placeholder 16">
            <a:extLst>
              <a:ext uri="{FF2B5EF4-FFF2-40B4-BE49-F238E27FC236}">
                <a16:creationId xmlns:a16="http://schemas.microsoft.com/office/drawing/2014/main" id="{94E5B99D-9CF6-F3B3-E850-96CE39A58DB4}"/>
              </a:ext>
            </a:extLst>
          </p:cNvPr>
          <p:cNvSpPr>
            <a:spLocks noGrp="1"/>
          </p:cNvSpPr>
          <p:nvPr>
            <p:ph type="sldNum" sz="quarter" idx="12"/>
          </p:nvPr>
        </p:nvSpPr>
        <p:spPr/>
        <p:txBody>
          <a:bodyPr/>
          <a:lstStyle/>
          <a:p>
            <a:fld id="{A27ABD7E-8178-8F4E-A75A-D36FCF48E30E}" type="slidenum">
              <a:rPr lang="en-GB" smtClean="0"/>
              <a:t>18</a:t>
            </a:fld>
            <a:endParaRPr lang="en-GB"/>
          </a:p>
        </p:txBody>
      </p:sp>
      <p:pic>
        <p:nvPicPr>
          <p:cNvPr id="18" name="Picture 17">
            <a:extLst>
              <a:ext uri="{FF2B5EF4-FFF2-40B4-BE49-F238E27FC236}">
                <a16:creationId xmlns:a16="http://schemas.microsoft.com/office/drawing/2014/main" id="{BA03C2C2-B470-0A30-6030-706679D41A27}"/>
              </a:ext>
            </a:extLst>
          </p:cNvPr>
          <p:cNvPicPr>
            <a:picLocks noChangeAspect="1"/>
          </p:cNvPicPr>
          <p:nvPr/>
        </p:nvPicPr>
        <p:blipFill>
          <a:blip r:embed="rId4"/>
          <a:stretch>
            <a:fillRect/>
          </a:stretch>
        </p:blipFill>
        <p:spPr>
          <a:xfrm>
            <a:off x="4985665" y="6392199"/>
            <a:ext cx="2140375" cy="365125"/>
          </a:xfrm>
          <a:prstGeom prst="rect">
            <a:avLst/>
          </a:prstGeom>
        </p:spPr>
      </p:pic>
      <p:graphicFrame>
        <p:nvGraphicFramePr>
          <p:cNvPr id="2" name="Table 1">
            <a:extLst>
              <a:ext uri="{FF2B5EF4-FFF2-40B4-BE49-F238E27FC236}">
                <a16:creationId xmlns:a16="http://schemas.microsoft.com/office/drawing/2014/main" id="{24C580E1-5D8E-ADBD-F4C0-5EA780D1B8BE}"/>
              </a:ext>
            </a:extLst>
          </p:cNvPr>
          <p:cNvGraphicFramePr>
            <a:graphicFrameLocks noGrp="1"/>
          </p:cNvGraphicFramePr>
          <p:nvPr>
            <p:extLst>
              <p:ext uri="{D42A27DB-BD31-4B8C-83A1-F6EECF244321}">
                <p14:modId xmlns:p14="http://schemas.microsoft.com/office/powerpoint/2010/main" val="1431198368"/>
              </p:ext>
            </p:extLst>
          </p:nvPr>
        </p:nvGraphicFramePr>
        <p:xfrm>
          <a:off x="7591053" y="2708205"/>
          <a:ext cx="3292100" cy="1698776"/>
        </p:xfrm>
        <a:graphic>
          <a:graphicData uri="http://schemas.openxmlformats.org/drawingml/2006/table">
            <a:tbl>
              <a:tblPr firstRow="1" bandRow="1">
                <a:tableStyleId>{2D5ABB26-0587-4C30-8999-92F81FD0307C}</a:tableStyleId>
              </a:tblPr>
              <a:tblGrid>
                <a:gridCol w="1202938">
                  <a:extLst>
                    <a:ext uri="{9D8B030D-6E8A-4147-A177-3AD203B41FA5}">
                      <a16:colId xmlns:a16="http://schemas.microsoft.com/office/drawing/2014/main" val="602736007"/>
                    </a:ext>
                  </a:extLst>
                </a:gridCol>
                <a:gridCol w="858642">
                  <a:extLst>
                    <a:ext uri="{9D8B030D-6E8A-4147-A177-3AD203B41FA5}">
                      <a16:colId xmlns:a16="http://schemas.microsoft.com/office/drawing/2014/main" val="3620158219"/>
                    </a:ext>
                  </a:extLst>
                </a:gridCol>
                <a:gridCol w="301992">
                  <a:extLst>
                    <a:ext uri="{9D8B030D-6E8A-4147-A177-3AD203B41FA5}">
                      <a16:colId xmlns:a16="http://schemas.microsoft.com/office/drawing/2014/main" val="3211997926"/>
                    </a:ext>
                  </a:extLst>
                </a:gridCol>
                <a:gridCol w="928528">
                  <a:extLst>
                    <a:ext uri="{9D8B030D-6E8A-4147-A177-3AD203B41FA5}">
                      <a16:colId xmlns:a16="http://schemas.microsoft.com/office/drawing/2014/main" val="3125260668"/>
                    </a:ext>
                  </a:extLst>
                </a:gridCol>
              </a:tblGrid>
              <a:tr h="295124">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noProof="0">
                          <a:latin typeface="+mn-lt"/>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275076"/>
                  </a:ext>
                </a:extLst>
              </a:tr>
              <a:tr h="371227">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9639489"/>
                  </a:ext>
                </a:extLst>
              </a:tr>
              <a:tr h="376210">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noProof="0">
                          <a:latin typeface="+mn-lt"/>
                        </a:rPr>
                        <a:t>Descriptive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3170189"/>
                  </a:ext>
                </a:extLst>
              </a:tr>
              <a:tr h="321918">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noProof="0">
                          <a:latin typeface="+mn-lt"/>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0224321"/>
                  </a:ext>
                </a:extLst>
              </a:tr>
              <a:tr h="334297">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noProof="0">
                          <a:latin typeface="+mn-lt"/>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2380058"/>
                  </a:ext>
                </a:extLst>
              </a:tr>
            </a:tbl>
          </a:graphicData>
        </a:graphic>
      </p:graphicFrame>
      <p:sp>
        <p:nvSpPr>
          <p:cNvPr id="3" name="Rectangle 171">
            <a:extLst>
              <a:ext uri="{FF2B5EF4-FFF2-40B4-BE49-F238E27FC236}">
                <a16:creationId xmlns:a16="http://schemas.microsoft.com/office/drawing/2014/main" id="{3C590749-03F6-C8DF-4436-D9CC41800962}"/>
              </a:ext>
            </a:extLst>
          </p:cNvPr>
          <p:cNvSpPr/>
          <p:nvPr/>
        </p:nvSpPr>
        <p:spPr bwMode="auto">
          <a:xfrm>
            <a:off x="6562609" y="2864237"/>
            <a:ext cx="729809" cy="43498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8F8FB"/>
                </a:solidFill>
              </a14:hiddenFill>
            </a:ext>
          </a:extLst>
        </p:spPr>
        <p:txBody>
          <a:bodyPr vert="horz" wrap="square" lIns="91440" tIns="45720" rIns="91440" bIns="45720" numCol="1" rtlCol="0" anchor="ctr" anchorCtr="0" compatLnSpc="1">
            <a:prstTxWarp prst="textNoShape">
              <a:avLst/>
            </a:prstTxWarp>
            <a:noAutofit/>
          </a:bodyPr>
          <a:lstStyle/>
          <a:p>
            <a:pPr algn="ctr" fontAlgn="base">
              <a:spcBef>
                <a:spcPct val="0"/>
              </a:spcBef>
              <a:spcAft>
                <a:spcPct val="0"/>
              </a:spcAft>
            </a:pPr>
            <a:r>
              <a:rPr lang="en-GB" sz="1000" b="1">
                <a:solidFill>
                  <a:sysClr val="windowText" lastClr="000000"/>
                </a:solidFill>
                <a:latin typeface="+mj-lt"/>
                <a:cs typeface="Arial" charset="0"/>
              </a:rPr>
              <a:t>Solution (50%)</a:t>
            </a:r>
          </a:p>
        </p:txBody>
      </p:sp>
      <p:sp>
        <p:nvSpPr>
          <p:cNvPr id="5" name="Rectangle 171">
            <a:extLst>
              <a:ext uri="{FF2B5EF4-FFF2-40B4-BE49-F238E27FC236}">
                <a16:creationId xmlns:a16="http://schemas.microsoft.com/office/drawing/2014/main" id="{89851E0C-C77A-6333-F736-57E6C4739DCF}"/>
              </a:ext>
            </a:extLst>
          </p:cNvPr>
          <p:cNvSpPr/>
          <p:nvPr/>
        </p:nvSpPr>
        <p:spPr bwMode="auto">
          <a:xfrm>
            <a:off x="6557335" y="4651623"/>
            <a:ext cx="729809" cy="739599"/>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8F8FB"/>
                </a:solidFill>
              </a14:hiddenFill>
            </a:ext>
          </a:extLst>
        </p:spPr>
        <p:txBody>
          <a:bodyPr vert="horz" wrap="square" lIns="91440" tIns="45720" rIns="91440" bIns="45720" numCol="1" rtlCol="0" anchor="ctr" anchorCtr="0" compatLnSpc="1">
            <a:prstTxWarp prst="textNoShape">
              <a:avLst/>
            </a:prstTxWarp>
            <a:noAutofit/>
          </a:bodyPr>
          <a:lstStyle/>
          <a:p>
            <a:pPr algn="ctr" fontAlgn="base">
              <a:spcBef>
                <a:spcPct val="0"/>
              </a:spcBef>
              <a:spcAft>
                <a:spcPct val="0"/>
              </a:spcAft>
            </a:pPr>
            <a:r>
              <a:rPr lang="en-GB" sz="1000" b="1">
                <a:solidFill>
                  <a:sysClr val="windowText" lastClr="000000"/>
                </a:solidFill>
                <a:latin typeface="+mj-lt"/>
                <a:cs typeface="Arial" charset="0"/>
              </a:rPr>
              <a:t>Company</a:t>
            </a:r>
          </a:p>
        </p:txBody>
      </p:sp>
      <p:sp>
        <p:nvSpPr>
          <p:cNvPr id="6" name="Rectangle 171">
            <a:extLst>
              <a:ext uri="{FF2B5EF4-FFF2-40B4-BE49-F238E27FC236}">
                <a16:creationId xmlns:a16="http://schemas.microsoft.com/office/drawing/2014/main" id="{7798838A-004D-64CD-253A-12C874C3097B}"/>
              </a:ext>
            </a:extLst>
          </p:cNvPr>
          <p:cNvSpPr/>
          <p:nvPr/>
        </p:nvSpPr>
        <p:spPr bwMode="auto">
          <a:xfrm>
            <a:off x="7641841" y="2741086"/>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GB" sz="1000"/>
              <a:t>User satisfaction</a:t>
            </a:r>
          </a:p>
        </p:txBody>
      </p:sp>
      <p:sp>
        <p:nvSpPr>
          <p:cNvPr id="7" name="Left Bracket 6">
            <a:extLst>
              <a:ext uri="{FF2B5EF4-FFF2-40B4-BE49-F238E27FC236}">
                <a16:creationId xmlns:a16="http://schemas.microsoft.com/office/drawing/2014/main" id="{A42183BE-A1B9-7319-B297-2E4C32FC4DF9}"/>
              </a:ext>
            </a:extLst>
          </p:cNvPr>
          <p:cNvSpPr/>
          <p:nvPr/>
        </p:nvSpPr>
        <p:spPr bwMode="auto">
          <a:xfrm>
            <a:off x="7422903" y="2808740"/>
            <a:ext cx="168151" cy="557000"/>
          </a:xfrm>
          <a:prstGeom prst="leftBracket">
            <a:avLst/>
          </a:prstGeom>
          <a:noFill/>
          <a:ln w="28575" cap="rnd" cmpd="sng" algn="ctr">
            <a:solidFill>
              <a:srgbClr val="A8319A"/>
            </a:solidFill>
            <a:prstDash val="solid"/>
            <a:bevel/>
            <a:headEnd type="none" w="med" len="med"/>
            <a:tailEnd type="none" w="med" len="med"/>
          </a:ln>
          <a:effectLst/>
        </p:spPr>
        <p:txBody>
          <a:bodyPr rtlCol="0" anchor="ctr"/>
          <a:lstStyle/>
          <a:p>
            <a:pPr algn="ctr"/>
            <a:endParaRPr lang="en-GB">
              <a:latin typeface="+mj-lt"/>
            </a:endParaRPr>
          </a:p>
        </p:txBody>
      </p:sp>
      <p:sp>
        <p:nvSpPr>
          <p:cNvPr id="10" name="Left Bracket 9">
            <a:extLst>
              <a:ext uri="{FF2B5EF4-FFF2-40B4-BE49-F238E27FC236}">
                <a16:creationId xmlns:a16="http://schemas.microsoft.com/office/drawing/2014/main" id="{BCA6B858-1B0C-271A-C7B4-36E9B7D715A8}"/>
              </a:ext>
            </a:extLst>
          </p:cNvPr>
          <p:cNvSpPr/>
          <p:nvPr/>
        </p:nvSpPr>
        <p:spPr bwMode="auto">
          <a:xfrm>
            <a:off x="7426805" y="3450346"/>
            <a:ext cx="142458" cy="899740"/>
          </a:xfrm>
          <a:prstGeom prst="leftBracket">
            <a:avLst/>
          </a:prstGeom>
          <a:noFill/>
          <a:ln w="28575" cap="rnd" cmpd="sng" algn="ctr">
            <a:solidFill>
              <a:srgbClr val="A8319A"/>
            </a:solidFill>
            <a:prstDash val="solid"/>
            <a:bevel/>
            <a:headEnd type="none" w="med" len="med"/>
            <a:tailEnd type="none" w="med" len="med"/>
          </a:ln>
          <a:effectLst/>
        </p:spPr>
        <p:txBody>
          <a:bodyPr rtlCol="0" anchor="ctr"/>
          <a:lstStyle/>
          <a:p>
            <a:pPr algn="ctr"/>
            <a:endParaRPr lang="en-GB">
              <a:latin typeface="+mj-lt"/>
            </a:endParaRPr>
          </a:p>
        </p:txBody>
      </p:sp>
      <p:sp>
        <p:nvSpPr>
          <p:cNvPr id="11" name="Rectangle 171">
            <a:extLst>
              <a:ext uri="{FF2B5EF4-FFF2-40B4-BE49-F238E27FC236}">
                <a16:creationId xmlns:a16="http://schemas.microsoft.com/office/drawing/2014/main" id="{777165C3-7F9F-9FE1-2729-684E57D8ACA3}"/>
              </a:ext>
            </a:extLst>
          </p:cNvPr>
          <p:cNvSpPr/>
          <p:nvPr/>
        </p:nvSpPr>
        <p:spPr bwMode="auto">
          <a:xfrm>
            <a:off x="9746841" y="2398925"/>
            <a:ext cx="883069" cy="252000"/>
          </a:xfrm>
          <a:prstGeom prst="rect">
            <a:avLst/>
          </a:prstGeom>
          <a:solidFill>
            <a:srgbClr val="A8319A"/>
          </a:solidFill>
          <a:ln w="6350" cap="flat" cmpd="sng" algn="ctr">
            <a:solidFill>
              <a:srgbClr val="A8319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0" numCol="1" rtlCol="0" anchor="ctr" anchorCtr="0" compatLnSpc="1">
            <a:prstTxWarp prst="textNoShape">
              <a:avLst/>
            </a:prstTxWarp>
            <a:noAutofit/>
          </a:bodyPr>
          <a:lstStyle/>
          <a:p>
            <a:pPr lvl="0" algn="ctr" fontAlgn="base">
              <a:lnSpc>
                <a:spcPts val="900"/>
              </a:lnSpc>
              <a:spcBef>
                <a:spcPct val="0"/>
              </a:spcBef>
              <a:spcAft>
                <a:spcPct val="0"/>
              </a:spcAft>
              <a:defRPr/>
            </a:pPr>
            <a:r>
              <a:rPr lang="en-GB" sz="1000" b="1">
                <a:solidFill>
                  <a:schemeClr val="bg1"/>
                </a:solidFill>
                <a:latin typeface="+mj-lt"/>
                <a:cs typeface="Arial" charset="0"/>
              </a:rPr>
              <a:t>Data points</a:t>
            </a:r>
          </a:p>
        </p:txBody>
      </p:sp>
      <p:sp>
        <p:nvSpPr>
          <p:cNvPr id="19" name="Rectangle 171">
            <a:extLst>
              <a:ext uri="{FF2B5EF4-FFF2-40B4-BE49-F238E27FC236}">
                <a16:creationId xmlns:a16="http://schemas.microsoft.com/office/drawing/2014/main" id="{116A92CE-728E-B0B1-3FAF-2799834C5C1F}"/>
              </a:ext>
            </a:extLst>
          </p:cNvPr>
          <p:cNvSpPr/>
          <p:nvPr/>
        </p:nvSpPr>
        <p:spPr bwMode="auto">
          <a:xfrm>
            <a:off x="7591055" y="2398925"/>
            <a:ext cx="2094592" cy="252000"/>
          </a:xfrm>
          <a:prstGeom prst="rect">
            <a:avLst/>
          </a:prstGeom>
          <a:solidFill>
            <a:srgbClr val="A8319A"/>
          </a:solidFill>
          <a:ln w="6350" cap="flat" cmpd="sng" algn="ctr">
            <a:solidFill>
              <a:srgbClr val="A8319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0" numCol="1" rtlCol="0" anchor="ctr" anchorCtr="0" compatLnSpc="1">
            <a:prstTxWarp prst="textNoShape">
              <a:avLst/>
            </a:prstTxWarp>
            <a:noAutofit/>
          </a:bodyPr>
          <a:lstStyle/>
          <a:p>
            <a:pPr lvl="0" algn="ctr" fontAlgn="base">
              <a:lnSpc>
                <a:spcPts val="900"/>
              </a:lnSpc>
              <a:spcBef>
                <a:spcPct val="0"/>
              </a:spcBef>
              <a:spcAft>
                <a:spcPct val="0"/>
              </a:spcAft>
              <a:defRPr/>
            </a:pPr>
            <a:r>
              <a:rPr lang="en-GB" sz="1000" b="1">
                <a:solidFill>
                  <a:schemeClr val="bg1"/>
                </a:solidFill>
                <a:latin typeface="+mj-lt"/>
                <a:cs typeface="Arial" charset="0"/>
              </a:rPr>
              <a:t>Criteria</a:t>
            </a:r>
          </a:p>
        </p:txBody>
      </p:sp>
      <p:sp>
        <p:nvSpPr>
          <p:cNvPr id="21" name="Rectangle 171">
            <a:extLst>
              <a:ext uri="{FF2B5EF4-FFF2-40B4-BE49-F238E27FC236}">
                <a16:creationId xmlns:a16="http://schemas.microsoft.com/office/drawing/2014/main" id="{7260769D-8402-3C97-E9CD-F793449428B1}"/>
              </a:ext>
            </a:extLst>
          </p:cNvPr>
          <p:cNvSpPr/>
          <p:nvPr/>
        </p:nvSpPr>
        <p:spPr bwMode="auto">
          <a:xfrm>
            <a:off x="7641841" y="3388694"/>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GB" sz="1000"/>
              <a:t>Compliance</a:t>
            </a:r>
          </a:p>
        </p:txBody>
      </p:sp>
      <p:sp>
        <p:nvSpPr>
          <p:cNvPr id="22" name="Rectangle 171">
            <a:extLst>
              <a:ext uri="{FF2B5EF4-FFF2-40B4-BE49-F238E27FC236}">
                <a16:creationId xmlns:a16="http://schemas.microsoft.com/office/drawing/2014/main" id="{72BA880D-8462-5EA1-C2C0-2A074122D8E1}"/>
              </a:ext>
            </a:extLst>
          </p:cNvPr>
          <p:cNvSpPr/>
          <p:nvPr/>
        </p:nvSpPr>
        <p:spPr bwMode="auto">
          <a:xfrm>
            <a:off x="7641841" y="3712498"/>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t">
              <a:lnSpc>
                <a:spcPts val="900"/>
              </a:lnSpc>
            </a:pPr>
            <a:r>
              <a:rPr lang="en-GB" sz="1000"/>
              <a:t>ESG</a:t>
            </a:r>
            <a:endParaRPr lang="en-GB" sz="1000">
              <a:solidFill>
                <a:srgbClr val="000000"/>
              </a:solidFill>
              <a:latin typeface="+mj-lt"/>
              <a:cs typeface="Arial" panose="020B0604020202020204" pitchFamily="34" charset="0"/>
            </a:endParaRPr>
          </a:p>
        </p:txBody>
      </p:sp>
      <p:sp>
        <p:nvSpPr>
          <p:cNvPr id="23" name="Rectangle 171">
            <a:extLst>
              <a:ext uri="{FF2B5EF4-FFF2-40B4-BE49-F238E27FC236}">
                <a16:creationId xmlns:a16="http://schemas.microsoft.com/office/drawing/2014/main" id="{63C27EBE-EE0A-55A1-C49C-4BA16057152F}"/>
              </a:ext>
            </a:extLst>
          </p:cNvPr>
          <p:cNvSpPr/>
          <p:nvPr/>
        </p:nvSpPr>
        <p:spPr bwMode="auto">
          <a:xfrm>
            <a:off x="7641841" y="4036302"/>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GB" sz="1000"/>
              <a:t>European tailored</a:t>
            </a:r>
          </a:p>
        </p:txBody>
      </p:sp>
      <p:sp>
        <p:nvSpPr>
          <p:cNvPr id="24" name="Rectangle 171">
            <a:extLst>
              <a:ext uri="{FF2B5EF4-FFF2-40B4-BE49-F238E27FC236}">
                <a16:creationId xmlns:a16="http://schemas.microsoft.com/office/drawing/2014/main" id="{905C3E11-048B-6BEA-2126-74F4519D4387}"/>
              </a:ext>
            </a:extLst>
          </p:cNvPr>
          <p:cNvSpPr/>
          <p:nvPr/>
        </p:nvSpPr>
        <p:spPr bwMode="auto">
          <a:xfrm>
            <a:off x="7646815" y="4561095"/>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GB" sz="1000"/>
              <a:t>Company profile</a:t>
            </a:r>
          </a:p>
        </p:txBody>
      </p:sp>
      <p:sp>
        <p:nvSpPr>
          <p:cNvPr id="25" name="Rectangle 171">
            <a:extLst>
              <a:ext uri="{FF2B5EF4-FFF2-40B4-BE49-F238E27FC236}">
                <a16:creationId xmlns:a16="http://schemas.microsoft.com/office/drawing/2014/main" id="{37DC7611-CEFB-DBCC-0237-6F0715637150}"/>
              </a:ext>
            </a:extLst>
          </p:cNvPr>
          <p:cNvSpPr/>
          <p:nvPr/>
        </p:nvSpPr>
        <p:spPr bwMode="auto">
          <a:xfrm>
            <a:off x="7646815" y="4884899"/>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GB" sz="1000"/>
              <a:t>Business model strength</a:t>
            </a:r>
          </a:p>
        </p:txBody>
      </p:sp>
      <p:sp>
        <p:nvSpPr>
          <p:cNvPr id="26" name="Rectangle 171">
            <a:extLst>
              <a:ext uri="{FF2B5EF4-FFF2-40B4-BE49-F238E27FC236}">
                <a16:creationId xmlns:a16="http://schemas.microsoft.com/office/drawing/2014/main" id="{B9BDDBC7-B938-593A-5F89-EE94FA0E2E04}"/>
              </a:ext>
            </a:extLst>
          </p:cNvPr>
          <p:cNvSpPr/>
          <p:nvPr/>
        </p:nvSpPr>
        <p:spPr bwMode="auto">
          <a:xfrm>
            <a:off x="7646815" y="5208703"/>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GB" sz="1000"/>
              <a:t>Market competitiveness</a:t>
            </a:r>
          </a:p>
        </p:txBody>
      </p:sp>
      <p:sp>
        <p:nvSpPr>
          <p:cNvPr id="27" name="Left Bracket 26">
            <a:extLst>
              <a:ext uri="{FF2B5EF4-FFF2-40B4-BE49-F238E27FC236}">
                <a16:creationId xmlns:a16="http://schemas.microsoft.com/office/drawing/2014/main" id="{58879CFD-6D7A-1E67-6A1D-4E2CB94FA229}"/>
              </a:ext>
            </a:extLst>
          </p:cNvPr>
          <p:cNvSpPr/>
          <p:nvPr/>
        </p:nvSpPr>
        <p:spPr bwMode="auto">
          <a:xfrm>
            <a:off x="7426805" y="4606713"/>
            <a:ext cx="142458" cy="899740"/>
          </a:xfrm>
          <a:prstGeom prst="leftBracket">
            <a:avLst/>
          </a:prstGeom>
          <a:noFill/>
          <a:ln w="28575" cap="rnd" cmpd="sng" algn="ctr">
            <a:solidFill>
              <a:srgbClr val="A8319A"/>
            </a:solidFill>
            <a:prstDash val="solid"/>
            <a:bevel/>
            <a:headEnd type="none" w="med" len="med"/>
            <a:tailEnd type="none" w="med" len="med"/>
          </a:ln>
          <a:effectLst/>
        </p:spPr>
        <p:txBody>
          <a:bodyPr rtlCol="0" anchor="ctr"/>
          <a:lstStyle/>
          <a:p>
            <a:pPr algn="ctr"/>
            <a:endParaRPr lang="en-GB">
              <a:latin typeface="+mj-lt"/>
            </a:endParaRPr>
          </a:p>
        </p:txBody>
      </p:sp>
      <p:sp>
        <p:nvSpPr>
          <p:cNvPr id="28" name="Rectangle 171">
            <a:extLst>
              <a:ext uri="{FF2B5EF4-FFF2-40B4-BE49-F238E27FC236}">
                <a16:creationId xmlns:a16="http://schemas.microsoft.com/office/drawing/2014/main" id="{D7A33626-4F52-6828-FFF1-BF2F0766EAB1}"/>
              </a:ext>
            </a:extLst>
          </p:cNvPr>
          <p:cNvSpPr/>
          <p:nvPr/>
        </p:nvSpPr>
        <p:spPr bwMode="auto">
          <a:xfrm>
            <a:off x="6562608" y="3457157"/>
            <a:ext cx="729809" cy="739599"/>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8F8FB"/>
                </a:solidFill>
              </a14:hiddenFill>
            </a:ext>
          </a:extLst>
        </p:spPr>
        <p:txBody>
          <a:bodyPr vert="horz" wrap="square" lIns="91440" tIns="45720" rIns="91440" bIns="45720" numCol="1" rtlCol="0" anchor="ctr" anchorCtr="0" compatLnSpc="1">
            <a:prstTxWarp prst="textNoShape">
              <a:avLst/>
            </a:prstTxWarp>
            <a:noAutofit/>
          </a:bodyPr>
          <a:lstStyle/>
          <a:p>
            <a:pPr algn="ctr" fontAlgn="base">
              <a:spcBef>
                <a:spcPct val="0"/>
              </a:spcBef>
              <a:spcAft>
                <a:spcPct val="0"/>
              </a:spcAft>
            </a:pPr>
            <a:r>
              <a:rPr lang="en-GB" sz="1000" b="1">
                <a:solidFill>
                  <a:sysClr val="windowText" lastClr="000000"/>
                </a:solidFill>
                <a:latin typeface="+mj-lt"/>
                <a:cs typeface="Arial" charset="0"/>
              </a:rPr>
              <a:t>European readiness (50%)</a:t>
            </a:r>
          </a:p>
        </p:txBody>
      </p:sp>
      <p:grpSp>
        <p:nvGrpSpPr>
          <p:cNvPr id="35" name="Group 34">
            <a:extLst>
              <a:ext uri="{FF2B5EF4-FFF2-40B4-BE49-F238E27FC236}">
                <a16:creationId xmlns:a16="http://schemas.microsoft.com/office/drawing/2014/main" id="{321B5C17-2041-A112-56E3-CAA788BDD0B9}"/>
              </a:ext>
            </a:extLst>
          </p:cNvPr>
          <p:cNvGrpSpPr/>
          <p:nvPr/>
        </p:nvGrpSpPr>
        <p:grpSpPr>
          <a:xfrm>
            <a:off x="6307238" y="1787467"/>
            <a:ext cx="914400" cy="914400"/>
            <a:chOff x="1020361" y="5277289"/>
            <a:chExt cx="914400" cy="914400"/>
          </a:xfrm>
        </p:grpSpPr>
        <p:pic>
          <p:nvPicPr>
            <p:cNvPr id="36" name="Graphic 35" descr="Scatterplot outline">
              <a:extLst>
                <a:ext uri="{FF2B5EF4-FFF2-40B4-BE49-F238E27FC236}">
                  <a16:creationId xmlns:a16="http://schemas.microsoft.com/office/drawing/2014/main" id="{534D04DF-9E2B-9469-D471-0BCCCB51EC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8571" y="5430767"/>
              <a:ext cx="457980" cy="457980"/>
            </a:xfrm>
            <a:prstGeom prst="rect">
              <a:avLst/>
            </a:prstGeom>
          </p:spPr>
        </p:pic>
        <p:pic>
          <p:nvPicPr>
            <p:cNvPr id="37" name="Graphic 36" descr="Projector screen with solid fill">
              <a:extLst>
                <a:ext uri="{FF2B5EF4-FFF2-40B4-BE49-F238E27FC236}">
                  <a16:creationId xmlns:a16="http://schemas.microsoft.com/office/drawing/2014/main" id="{98BE3E3E-84C3-4D11-00E2-72457436D9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0361" y="5277289"/>
              <a:ext cx="914400" cy="914400"/>
            </a:xfrm>
            <a:prstGeom prst="rect">
              <a:avLst/>
            </a:prstGeom>
          </p:spPr>
        </p:pic>
      </p:grpSp>
      <p:grpSp>
        <p:nvGrpSpPr>
          <p:cNvPr id="40" name="Group 39">
            <a:extLst>
              <a:ext uri="{FF2B5EF4-FFF2-40B4-BE49-F238E27FC236}">
                <a16:creationId xmlns:a16="http://schemas.microsoft.com/office/drawing/2014/main" id="{303A569A-8D2C-85B9-F7FA-F91C93300129}"/>
              </a:ext>
            </a:extLst>
          </p:cNvPr>
          <p:cNvGrpSpPr/>
          <p:nvPr/>
        </p:nvGrpSpPr>
        <p:grpSpPr>
          <a:xfrm>
            <a:off x="7641841" y="3037645"/>
            <a:ext cx="3276536" cy="347285"/>
            <a:chOff x="7641841" y="3037645"/>
            <a:chExt cx="3276536" cy="347285"/>
          </a:xfrm>
        </p:grpSpPr>
        <p:sp>
          <p:nvSpPr>
            <p:cNvPr id="20" name="Rectangle 171">
              <a:extLst>
                <a:ext uri="{FF2B5EF4-FFF2-40B4-BE49-F238E27FC236}">
                  <a16:creationId xmlns:a16="http://schemas.microsoft.com/office/drawing/2014/main" id="{8A37241E-3591-0FEA-A0CC-629DD42F16DE}"/>
                </a:ext>
              </a:extLst>
            </p:cNvPr>
            <p:cNvSpPr/>
            <p:nvPr/>
          </p:nvSpPr>
          <p:spPr bwMode="auto">
            <a:xfrm>
              <a:off x="7641841" y="3064890"/>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GB" sz="1000"/>
                <a:t>Future proof</a:t>
              </a:r>
            </a:p>
          </p:txBody>
        </p:sp>
        <p:sp>
          <p:nvSpPr>
            <p:cNvPr id="39" name="Rectangle 171">
              <a:extLst>
                <a:ext uri="{FF2B5EF4-FFF2-40B4-BE49-F238E27FC236}">
                  <a16:creationId xmlns:a16="http://schemas.microsoft.com/office/drawing/2014/main" id="{608EED26-CB88-2C8B-0079-EDED5DE0364E}"/>
                </a:ext>
              </a:extLst>
            </p:cNvPr>
            <p:cNvSpPr/>
            <p:nvPr/>
          </p:nvSpPr>
          <p:spPr bwMode="auto">
            <a:xfrm>
              <a:off x="9942849" y="3037645"/>
              <a:ext cx="975528"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GB" sz="1000"/>
                <a:t>6</a:t>
              </a:r>
            </a:p>
          </p:txBody>
        </p:sp>
      </p:grpSp>
      <p:sp>
        <p:nvSpPr>
          <p:cNvPr id="4" name="Text Placeholder 17">
            <a:extLst>
              <a:ext uri="{FF2B5EF4-FFF2-40B4-BE49-F238E27FC236}">
                <a16:creationId xmlns:a16="http://schemas.microsoft.com/office/drawing/2014/main" id="{4B271B56-8881-04EF-6A7A-6F33991C98E8}"/>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The </a:t>
            </a:r>
            <a:r>
              <a:rPr lang="en-GB" sz="12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Cyberhive</a:t>
            </a:r>
            <a:r>
              <a:rPr lang="en-GB" sz="12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Matrix</a:t>
            </a:r>
            <a:r>
              <a:rPr lang="en-GB" sz="1200" dirty="0"/>
              <a:t> explained</a:t>
            </a:r>
            <a:endParaRPr lang="en-BE" sz="1200" dirty="0"/>
          </a:p>
        </p:txBody>
      </p:sp>
      <p:graphicFrame>
        <p:nvGraphicFramePr>
          <p:cNvPr id="30" name="Table 29">
            <a:extLst>
              <a:ext uri="{FF2B5EF4-FFF2-40B4-BE49-F238E27FC236}">
                <a16:creationId xmlns:a16="http://schemas.microsoft.com/office/drawing/2014/main" id="{F396B7B4-233F-EFF9-E8FE-838D80AEE482}"/>
              </a:ext>
            </a:extLst>
          </p:cNvPr>
          <p:cNvGraphicFramePr>
            <a:graphicFrameLocks noGrp="1"/>
          </p:cNvGraphicFramePr>
          <p:nvPr>
            <p:extLst>
              <p:ext uri="{D42A27DB-BD31-4B8C-83A1-F6EECF244321}">
                <p14:modId xmlns:p14="http://schemas.microsoft.com/office/powerpoint/2010/main" val="443735824"/>
              </p:ext>
            </p:extLst>
          </p:nvPr>
        </p:nvGraphicFramePr>
        <p:xfrm>
          <a:off x="7569262" y="4603639"/>
          <a:ext cx="3286997" cy="1280160"/>
        </p:xfrm>
        <a:graphic>
          <a:graphicData uri="http://schemas.openxmlformats.org/drawingml/2006/table">
            <a:tbl>
              <a:tblPr firstRow="1" bandRow="1">
                <a:tableStyleId>{2D5ABB26-0587-4C30-8999-92F81FD0307C}</a:tableStyleId>
              </a:tblPr>
              <a:tblGrid>
                <a:gridCol w="1202938">
                  <a:extLst>
                    <a:ext uri="{9D8B030D-6E8A-4147-A177-3AD203B41FA5}">
                      <a16:colId xmlns:a16="http://schemas.microsoft.com/office/drawing/2014/main" val="873875569"/>
                    </a:ext>
                  </a:extLst>
                </a:gridCol>
                <a:gridCol w="858642">
                  <a:extLst>
                    <a:ext uri="{9D8B030D-6E8A-4147-A177-3AD203B41FA5}">
                      <a16:colId xmlns:a16="http://schemas.microsoft.com/office/drawing/2014/main" val="4256385846"/>
                    </a:ext>
                  </a:extLst>
                </a:gridCol>
                <a:gridCol w="301992">
                  <a:extLst>
                    <a:ext uri="{9D8B030D-6E8A-4147-A177-3AD203B41FA5}">
                      <a16:colId xmlns:a16="http://schemas.microsoft.com/office/drawing/2014/main" val="3953713355"/>
                    </a:ext>
                  </a:extLst>
                </a:gridCol>
                <a:gridCol w="923425">
                  <a:extLst>
                    <a:ext uri="{9D8B030D-6E8A-4147-A177-3AD203B41FA5}">
                      <a16:colId xmlns:a16="http://schemas.microsoft.com/office/drawing/2014/main" val="4157343668"/>
                    </a:ext>
                  </a:extLst>
                </a:gridCol>
              </a:tblGrid>
              <a:tr h="320040">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noProof="0">
                          <a:latin typeface="+mn-lt"/>
                        </a:rPr>
                        <a:t>Descriptive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2955917"/>
                  </a:ext>
                </a:extLst>
              </a:tr>
              <a:tr h="320040">
                <a:tc>
                  <a:txBody>
                    <a:bodyPr/>
                    <a:lstStyle/>
                    <a:p>
                      <a:endParaRPr lang="en-GB" sz="1000" noProof="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noProof="0">
                          <a:latin typeface="+mn-lt"/>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5106620"/>
                  </a:ext>
                </a:extLst>
              </a:tr>
              <a:tr h="320040">
                <a:tc>
                  <a:txBody>
                    <a:bodyPr/>
                    <a:lstStyle/>
                    <a:p>
                      <a:endParaRPr lang="en-GB" sz="1000" noProof="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noProof="0">
                          <a:latin typeface="+mn-lt"/>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6271878"/>
                  </a:ext>
                </a:extLst>
              </a:tr>
              <a:tr h="320040">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7848207"/>
                  </a:ext>
                </a:extLst>
              </a:tr>
            </a:tbl>
          </a:graphicData>
        </a:graphic>
      </p:graphicFrame>
    </p:spTree>
    <p:extLst>
      <p:ext uri="{BB962C8B-B14F-4D97-AF65-F5344CB8AC3E}">
        <p14:creationId xmlns:p14="http://schemas.microsoft.com/office/powerpoint/2010/main" val="161318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41E327D-D3C6-7611-D22E-F8E6619505DE}"/>
              </a:ext>
            </a:extLst>
          </p:cNvPr>
          <p:cNvGraphicFramePr>
            <a:graphicFrameLocks noGrp="1"/>
          </p:cNvGraphicFramePr>
          <p:nvPr>
            <p:extLst>
              <p:ext uri="{D42A27DB-BD31-4B8C-83A1-F6EECF244321}">
                <p14:modId xmlns:p14="http://schemas.microsoft.com/office/powerpoint/2010/main" val="2215801204"/>
              </p:ext>
            </p:extLst>
          </p:nvPr>
        </p:nvGraphicFramePr>
        <p:xfrm>
          <a:off x="274320" y="1860985"/>
          <a:ext cx="11643359" cy="3136029"/>
        </p:xfrm>
        <a:graphic>
          <a:graphicData uri="http://schemas.openxmlformats.org/drawingml/2006/table">
            <a:tbl>
              <a:tblPr firstRow="1" bandRow="1">
                <a:tableStyleId>{7DF18680-E054-41AD-8BC1-D1AEF772440D}</a:tableStyleId>
              </a:tblPr>
              <a:tblGrid>
                <a:gridCol w="3491828">
                  <a:extLst>
                    <a:ext uri="{9D8B030D-6E8A-4147-A177-3AD203B41FA5}">
                      <a16:colId xmlns:a16="http://schemas.microsoft.com/office/drawing/2014/main" val="2110564025"/>
                    </a:ext>
                  </a:extLst>
                </a:gridCol>
                <a:gridCol w="4289832">
                  <a:extLst>
                    <a:ext uri="{9D8B030D-6E8A-4147-A177-3AD203B41FA5}">
                      <a16:colId xmlns:a16="http://schemas.microsoft.com/office/drawing/2014/main" val="1370259099"/>
                    </a:ext>
                  </a:extLst>
                </a:gridCol>
                <a:gridCol w="1932972">
                  <a:extLst>
                    <a:ext uri="{9D8B030D-6E8A-4147-A177-3AD203B41FA5}">
                      <a16:colId xmlns:a16="http://schemas.microsoft.com/office/drawing/2014/main" val="1030461759"/>
                    </a:ext>
                  </a:extLst>
                </a:gridCol>
                <a:gridCol w="1928727">
                  <a:extLst>
                    <a:ext uri="{9D8B030D-6E8A-4147-A177-3AD203B41FA5}">
                      <a16:colId xmlns:a16="http://schemas.microsoft.com/office/drawing/2014/main" val="2647166736"/>
                    </a:ext>
                  </a:extLst>
                </a:gridCol>
              </a:tblGrid>
              <a:tr h="381558">
                <a:tc>
                  <a:txBody>
                    <a:bodyPr/>
                    <a:lstStyle/>
                    <a:p>
                      <a:r>
                        <a:rPr lang="en-GB"/>
                        <a:t>Criteria</a:t>
                      </a:r>
                    </a:p>
                  </a:txBody>
                  <a:tcPr/>
                </a:tc>
                <a:tc>
                  <a:txBody>
                    <a:bodyPr/>
                    <a:lstStyle/>
                    <a:p>
                      <a:r>
                        <a:rPr lang="en-GB"/>
                        <a:t>Unit</a:t>
                      </a:r>
                    </a:p>
                  </a:txBody>
                  <a:tcPr/>
                </a:tc>
                <a:tc>
                  <a:txBody>
                    <a:bodyPr/>
                    <a:lstStyle/>
                    <a:p>
                      <a:r>
                        <a:rPr lang="en-GB"/>
                        <a:t>Score</a:t>
                      </a:r>
                    </a:p>
                  </a:txBody>
                  <a:tcPr/>
                </a:tc>
                <a:tc>
                  <a:txBody>
                    <a:bodyPr/>
                    <a:lstStyle/>
                    <a:p>
                      <a:r>
                        <a:rPr lang="en-GB"/>
                        <a:t>Weight</a:t>
                      </a:r>
                    </a:p>
                  </a:txBody>
                  <a:tcPr/>
                </a:tc>
                <a:extLst>
                  <a:ext uri="{0D108BD9-81ED-4DB2-BD59-A6C34878D82A}">
                    <a16:rowId xmlns:a16="http://schemas.microsoft.com/office/drawing/2014/main" val="1906628877"/>
                  </a:ext>
                </a:extLst>
              </a:tr>
              <a:tr h="365760">
                <a:tc gridSpan="4">
                  <a:txBody>
                    <a:bodyPr/>
                    <a:lstStyle/>
                    <a:p>
                      <a:r>
                        <a:rPr lang="en-GB" b="1">
                          <a:solidFill>
                            <a:schemeClr val="bg1"/>
                          </a:solidFill>
                        </a:rPr>
                        <a:t>User Satisfaction </a:t>
                      </a:r>
                    </a:p>
                  </a:txBody>
                  <a:tcPr>
                    <a:solidFill>
                      <a:srgbClr val="A8319A"/>
                    </a:solidFill>
                  </a:tcPr>
                </a:tc>
                <a:tc hMerge="1">
                  <a:txBody>
                    <a:bodyPr/>
                    <a:lstStyle/>
                    <a:p>
                      <a:endParaRPr lang="en-GB"/>
                    </a:p>
                  </a:txBody>
                  <a:tcPr>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63470899"/>
                  </a:ext>
                </a:extLst>
              </a:tr>
              <a:tr h="316006">
                <a:tc>
                  <a:txBody>
                    <a:bodyPr/>
                    <a:lstStyle/>
                    <a:p>
                      <a:r>
                        <a:rPr lang="en-GB" sz="1600"/>
                        <a:t>Overall user satisfaction</a:t>
                      </a:r>
                    </a:p>
                  </a:txBody>
                  <a:tcPr/>
                </a:tc>
                <a:tc>
                  <a:txBody>
                    <a:bodyPr/>
                    <a:lstStyle/>
                    <a:p>
                      <a:r>
                        <a:rPr lang="en-GB" sz="1600"/>
                        <a:t>Average overall </a:t>
                      </a:r>
                      <a:r>
                        <a:rPr lang="en-GB" sz="1600" err="1"/>
                        <a:t>Cyberhive</a:t>
                      </a:r>
                      <a:r>
                        <a:rPr lang="en-GB" sz="1600"/>
                        <a:t> rating*</a:t>
                      </a:r>
                    </a:p>
                  </a:txBody>
                  <a:tcPr/>
                </a:tc>
                <a:tc>
                  <a:txBody>
                    <a:bodyPr/>
                    <a:lstStyle/>
                    <a:p>
                      <a:r>
                        <a:rPr lang="en-GB" sz="1600"/>
                        <a:t>Score [0 - 5] </a:t>
                      </a:r>
                    </a:p>
                  </a:txBody>
                  <a:tcPr/>
                </a:tc>
                <a:tc>
                  <a:txBody>
                    <a:bodyPr/>
                    <a:lstStyle/>
                    <a:p>
                      <a:r>
                        <a:rPr lang="en-GB" sz="1600"/>
                        <a:t>30%</a:t>
                      </a:r>
                    </a:p>
                  </a:txBody>
                  <a:tcPr/>
                </a:tc>
                <a:extLst>
                  <a:ext uri="{0D108BD9-81ED-4DB2-BD59-A6C34878D82A}">
                    <a16:rowId xmlns:a16="http://schemas.microsoft.com/office/drawing/2014/main" val="1520747958"/>
                  </a:ext>
                </a:extLst>
              </a:tr>
              <a:tr h="491437">
                <a:tc>
                  <a:txBody>
                    <a:bodyPr/>
                    <a:lstStyle/>
                    <a:p>
                      <a:r>
                        <a:rPr lang="en-GB" sz="1600"/>
                        <a:t>Average Net Promoter Score (NPS) </a:t>
                      </a:r>
                    </a:p>
                  </a:txBody>
                  <a:tcPr/>
                </a:tc>
                <a:tc>
                  <a:txBody>
                    <a:bodyPr/>
                    <a:lstStyle/>
                    <a:p>
                      <a:r>
                        <a:rPr lang="en-GB" sz="1600"/>
                        <a:t>Solution’s NPS*</a:t>
                      </a:r>
                    </a:p>
                  </a:txBody>
                  <a:tcPr/>
                </a:tc>
                <a:tc>
                  <a:txBody>
                    <a:bodyPr/>
                    <a:lstStyle/>
                    <a:p>
                      <a:r>
                        <a:rPr lang="en-GB" sz="1600"/>
                        <a:t>Range [0 - 5]</a:t>
                      </a:r>
                    </a:p>
                  </a:txBody>
                  <a:tcPr/>
                </a:tc>
                <a:tc>
                  <a:txBody>
                    <a:bodyPr/>
                    <a:lstStyle/>
                    <a:p>
                      <a:r>
                        <a:rPr lang="en-GB" sz="1600"/>
                        <a:t>30%</a:t>
                      </a:r>
                    </a:p>
                  </a:txBody>
                  <a:tcPr/>
                </a:tc>
                <a:extLst>
                  <a:ext uri="{0D108BD9-81ED-4DB2-BD59-A6C34878D82A}">
                    <a16:rowId xmlns:a16="http://schemas.microsoft.com/office/drawing/2014/main" val="148893202"/>
                  </a:ext>
                </a:extLst>
              </a:tr>
              <a:tr h="491437">
                <a:tc>
                  <a:txBody>
                    <a:bodyPr/>
                    <a:lstStyle/>
                    <a:p>
                      <a:r>
                        <a:rPr lang="en-GB" sz="1600"/>
                        <a:t>Ease of scalability</a:t>
                      </a:r>
                    </a:p>
                  </a:txBody>
                  <a:tcPr/>
                </a:tc>
                <a:tc>
                  <a:txBody>
                    <a:bodyPr/>
                    <a:lstStyle/>
                    <a:p>
                      <a:r>
                        <a:rPr lang="en-GB" sz="1600"/>
                        <a:t>Avg. scalability score*</a:t>
                      </a:r>
                    </a:p>
                  </a:txBody>
                  <a:tcPr/>
                </a:tc>
                <a:tc>
                  <a:txBody>
                    <a:bodyPr/>
                    <a:lstStyle/>
                    <a:p>
                      <a:r>
                        <a:rPr lang="en-GB" sz="1600"/>
                        <a:t>Score [1 – 5] </a:t>
                      </a:r>
                    </a:p>
                  </a:txBody>
                  <a:tcPr/>
                </a:tc>
                <a:tc>
                  <a:txBody>
                    <a:bodyPr/>
                    <a:lstStyle/>
                    <a:p>
                      <a:r>
                        <a:rPr lang="en-GB" sz="1600"/>
                        <a:t>15%</a:t>
                      </a:r>
                    </a:p>
                  </a:txBody>
                  <a:tcPr/>
                </a:tc>
                <a:extLst>
                  <a:ext uri="{0D108BD9-81ED-4DB2-BD59-A6C34878D82A}">
                    <a16:rowId xmlns:a16="http://schemas.microsoft.com/office/drawing/2014/main" val="3111968837"/>
                  </a:ext>
                </a:extLst>
              </a:tr>
              <a:tr h="491437">
                <a:tc>
                  <a:txBody>
                    <a:bodyPr/>
                    <a:lstStyle/>
                    <a:p>
                      <a:r>
                        <a:rPr lang="en-GB" sz="1600"/>
                        <a:t>Ease of deployment</a:t>
                      </a:r>
                    </a:p>
                  </a:txBody>
                  <a:tcPr/>
                </a:tc>
                <a:tc>
                  <a:txBody>
                    <a:bodyPr/>
                    <a:lstStyle/>
                    <a:p>
                      <a:r>
                        <a:rPr lang="en-GB" sz="1600"/>
                        <a:t>Avg. deployment score*</a:t>
                      </a:r>
                    </a:p>
                  </a:txBody>
                  <a:tcPr/>
                </a:tc>
                <a:tc>
                  <a:txBody>
                    <a:bodyPr/>
                    <a:lstStyle/>
                    <a:p>
                      <a:r>
                        <a:rPr lang="en-GB" sz="1600"/>
                        <a:t>Score [1 – 5] </a:t>
                      </a:r>
                    </a:p>
                  </a:txBody>
                  <a:tcPr/>
                </a:tc>
                <a:tc>
                  <a:txBody>
                    <a:bodyPr/>
                    <a:lstStyle/>
                    <a:p>
                      <a:r>
                        <a:rPr lang="en-GB" sz="1600"/>
                        <a:t>15%</a:t>
                      </a:r>
                    </a:p>
                  </a:txBody>
                  <a:tcPr/>
                </a:tc>
                <a:extLst>
                  <a:ext uri="{0D108BD9-81ED-4DB2-BD59-A6C34878D82A}">
                    <a16:rowId xmlns:a16="http://schemas.microsoft.com/office/drawing/2014/main" val="745919732"/>
                  </a:ext>
                </a:extLst>
              </a:tr>
              <a:tr h="491437">
                <a:tc>
                  <a:txBody>
                    <a:bodyPr/>
                    <a:lstStyle/>
                    <a:p>
                      <a:r>
                        <a:rPr lang="en-GB" sz="1600"/>
                        <a:t>Deployment support</a:t>
                      </a:r>
                    </a:p>
                  </a:txBody>
                  <a:tcPr/>
                </a:tc>
                <a:tc>
                  <a:txBody>
                    <a:bodyPr/>
                    <a:lstStyle/>
                    <a:p>
                      <a:r>
                        <a:rPr lang="en-GB" sz="1600"/>
                        <a:t>Included deployment docs (yes/no)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Included supporting docs (yes/no)</a:t>
                      </a:r>
                    </a:p>
                  </a:txBody>
                  <a:tcPr/>
                </a:tc>
                <a:tc>
                  <a:txBody>
                    <a:bodyPr/>
                    <a:lstStyle/>
                    <a:p>
                      <a:r>
                        <a:rPr lang="en-GB" sz="1600"/>
                        <a:t>Binary [0 or 5] </a:t>
                      </a:r>
                    </a:p>
                    <a:p>
                      <a:r>
                        <a:rPr lang="en-GB" sz="1600"/>
                        <a:t>Binary [0 or 5]</a:t>
                      </a:r>
                    </a:p>
                  </a:txBody>
                  <a:tcPr/>
                </a:tc>
                <a:tc>
                  <a:txBody>
                    <a:bodyPr/>
                    <a:lstStyle/>
                    <a:p>
                      <a:r>
                        <a:rPr lang="en-GB" sz="1600"/>
                        <a:t>5%</a:t>
                      </a:r>
                    </a:p>
                    <a:p>
                      <a:r>
                        <a:rPr lang="en-GB" sz="1600"/>
                        <a:t>5%</a:t>
                      </a:r>
                    </a:p>
                  </a:txBody>
                  <a:tcPr/>
                </a:tc>
                <a:extLst>
                  <a:ext uri="{0D108BD9-81ED-4DB2-BD59-A6C34878D82A}">
                    <a16:rowId xmlns:a16="http://schemas.microsoft.com/office/drawing/2014/main" val="2708169841"/>
                  </a:ext>
                </a:extLst>
              </a:tr>
            </a:tbl>
          </a:graphicData>
        </a:graphic>
      </p:graphicFrame>
      <p:sp>
        <p:nvSpPr>
          <p:cNvPr id="5" name="TextBox 4">
            <a:extLst>
              <a:ext uri="{FF2B5EF4-FFF2-40B4-BE49-F238E27FC236}">
                <a16:creationId xmlns:a16="http://schemas.microsoft.com/office/drawing/2014/main" id="{73FCCD97-EC4B-34A6-02EC-F37FE402D8B2}"/>
              </a:ext>
            </a:extLst>
          </p:cNvPr>
          <p:cNvSpPr txBox="1"/>
          <p:nvPr/>
        </p:nvSpPr>
        <p:spPr>
          <a:xfrm>
            <a:off x="838200" y="5082440"/>
            <a:ext cx="3867912" cy="307777"/>
          </a:xfrm>
          <a:prstGeom prst="rect">
            <a:avLst/>
          </a:prstGeom>
          <a:noFill/>
        </p:spPr>
        <p:txBody>
          <a:bodyPr wrap="square" rtlCol="0">
            <a:spAutoFit/>
          </a:bodyPr>
          <a:lstStyle/>
          <a:p>
            <a:r>
              <a:rPr lang="en-GB" sz="1400"/>
              <a:t>*Currently via open-source data gathering</a:t>
            </a:r>
          </a:p>
        </p:txBody>
      </p:sp>
      <p:sp>
        <p:nvSpPr>
          <p:cNvPr id="7" name="Title 34">
            <a:extLst>
              <a:ext uri="{FF2B5EF4-FFF2-40B4-BE49-F238E27FC236}">
                <a16:creationId xmlns:a16="http://schemas.microsoft.com/office/drawing/2014/main" id="{FE8745E3-3635-C042-C14E-C0B7BA608198}"/>
              </a:ext>
            </a:extLst>
          </p:cNvPr>
          <p:cNvSpPr txBox="1">
            <a:spLocks/>
          </p:cNvSpPr>
          <p:nvPr/>
        </p:nvSpPr>
        <p:spPr>
          <a:xfrm>
            <a:off x="425354" y="404664"/>
            <a:ext cx="11342769" cy="77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400"/>
              <a:t>Solution criteria</a:t>
            </a:r>
          </a:p>
        </p:txBody>
      </p:sp>
      <p:sp>
        <p:nvSpPr>
          <p:cNvPr id="12" name="Date Placeholder 11">
            <a:extLst>
              <a:ext uri="{FF2B5EF4-FFF2-40B4-BE49-F238E27FC236}">
                <a16:creationId xmlns:a16="http://schemas.microsoft.com/office/drawing/2014/main" id="{9A20C141-ED7B-6793-49DA-6A05F959950E}"/>
              </a:ext>
            </a:extLst>
          </p:cNvPr>
          <p:cNvSpPr>
            <a:spLocks noGrp="1"/>
          </p:cNvSpPr>
          <p:nvPr>
            <p:ph type="dt" sz="half" idx="10"/>
          </p:nvPr>
        </p:nvSpPr>
        <p:spPr/>
        <p:txBody>
          <a:bodyPr/>
          <a:lstStyle/>
          <a:p>
            <a:fld id="{A7CC86EF-7439-8C41-ADA3-F5D4BDF1DBA9}" type="datetime1">
              <a:rPr lang="en-US" smtClean="0"/>
              <a:t>10/15/24</a:t>
            </a:fld>
            <a:endParaRPr lang="en-GB"/>
          </a:p>
        </p:txBody>
      </p:sp>
      <p:sp>
        <p:nvSpPr>
          <p:cNvPr id="13" name="Slide Number Placeholder 12">
            <a:extLst>
              <a:ext uri="{FF2B5EF4-FFF2-40B4-BE49-F238E27FC236}">
                <a16:creationId xmlns:a16="http://schemas.microsoft.com/office/drawing/2014/main" id="{F87B2B96-EDBA-5CE8-9508-EF14277F9F3F}"/>
              </a:ext>
            </a:extLst>
          </p:cNvPr>
          <p:cNvSpPr>
            <a:spLocks noGrp="1"/>
          </p:cNvSpPr>
          <p:nvPr>
            <p:ph type="sldNum" sz="quarter" idx="12"/>
          </p:nvPr>
        </p:nvSpPr>
        <p:spPr/>
        <p:txBody>
          <a:bodyPr/>
          <a:lstStyle/>
          <a:p>
            <a:fld id="{A27ABD7E-8178-8F4E-A75A-D36FCF48E30E}" type="slidenum">
              <a:rPr lang="en-GB" smtClean="0"/>
              <a:t>19</a:t>
            </a:fld>
            <a:endParaRPr lang="en-GB"/>
          </a:p>
        </p:txBody>
      </p:sp>
      <p:pic>
        <p:nvPicPr>
          <p:cNvPr id="14" name="Picture 13">
            <a:extLst>
              <a:ext uri="{FF2B5EF4-FFF2-40B4-BE49-F238E27FC236}">
                <a16:creationId xmlns:a16="http://schemas.microsoft.com/office/drawing/2014/main" id="{F2E01BC4-09A5-2965-4282-09523EB4AA25}"/>
              </a:ext>
            </a:extLst>
          </p:cNvPr>
          <p:cNvPicPr>
            <a:picLocks noChangeAspect="1"/>
          </p:cNvPicPr>
          <p:nvPr/>
        </p:nvPicPr>
        <p:blipFill>
          <a:blip r:embed="rId2"/>
          <a:stretch>
            <a:fillRect/>
          </a:stretch>
        </p:blipFill>
        <p:spPr>
          <a:xfrm>
            <a:off x="4985665" y="6392199"/>
            <a:ext cx="2140375" cy="365125"/>
          </a:xfrm>
          <a:prstGeom prst="rect">
            <a:avLst/>
          </a:prstGeom>
        </p:spPr>
      </p:pic>
      <p:sp>
        <p:nvSpPr>
          <p:cNvPr id="2" name="Text Placeholder 17">
            <a:extLst>
              <a:ext uri="{FF2B5EF4-FFF2-40B4-BE49-F238E27FC236}">
                <a16:creationId xmlns:a16="http://schemas.microsoft.com/office/drawing/2014/main" id="{25A53376-14E4-BF30-24ED-9A28BE0BBC5B}"/>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The </a:t>
            </a:r>
            <a:r>
              <a:rPr lang="en-GB" sz="12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Cyberhive</a:t>
            </a:r>
            <a:r>
              <a:rPr lang="en-GB" sz="12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Matrix</a:t>
            </a:r>
            <a:r>
              <a:rPr lang="en-GB" sz="1200" dirty="0"/>
              <a:t> explained</a:t>
            </a:r>
            <a:endParaRPr lang="en-BE" sz="1200" dirty="0"/>
          </a:p>
        </p:txBody>
      </p:sp>
    </p:spTree>
    <p:extLst>
      <p:ext uri="{BB962C8B-B14F-4D97-AF65-F5344CB8AC3E}">
        <p14:creationId xmlns:p14="http://schemas.microsoft.com/office/powerpoint/2010/main" val="360634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64">
            <a:extLst>
              <a:ext uri="{FF2B5EF4-FFF2-40B4-BE49-F238E27FC236}">
                <a16:creationId xmlns:a16="http://schemas.microsoft.com/office/drawing/2014/main" id="{19EE66E1-2019-CA49-6A9B-2298A68BC65C}"/>
              </a:ext>
            </a:extLst>
          </p:cNvPr>
          <p:cNvSpPr>
            <a:spLocks/>
          </p:cNvSpPr>
          <p:nvPr/>
        </p:nvSpPr>
        <p:spPr>
          <a:xfrm>
            <a:off x="1642755" y="2807159"/>
            <a:ext cx="216000" cy="468000"/>
          </a:xfrm>
          <a:prstGeom prst="roundRect">
            <a:avLst>
              <a:gd name="adj" fmla="val 0"/>
            </a:avLst>
          </a:prstGeom>
          <a:solidFill>
            <a:srgbClr val="FED007"/>
          </a:solidFill>
          <a:ln>
            <a:solidFill>
              <a:srgbClr val="FFC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5" name="Rounded Rectangle 64">
            <a:extLst>
              <a:ext uri="{FF2B5EF4-FFF2-40B4-BE49-F238E27FC236}">
                <a16:creationId xmlns:a16="http://schemas.microsoft.com/office/drawing/2014/main" id="{0B1A1BB8-23BA-88A6-9531-2CD94747DFB9}"/>
              </a:ext>
            </a:extLst>
          </p:cNvPr>
          <p:cNvSpPr>
            <a:spLocks/>
          </p:cNvSpPr>
          <p:nvPr/>
        </p:nvSpPr>
        <p:spPr>
          <a:xfrm>
            <a:off x="1642755" y="3470549"/>
            <a:ext cx="216000" cy="468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6" name="Rounded Rectangle 64">
            <a:extLst>
              <a:ext uri="{FF2B5EF4-FFF2-40B4-BE49-F238E27FC236}">
                <a16:creationId xmlns:a16="http://schemas.microsoft.com/office/drawing/2014/main" id="{D82A8182-C5D5-F1D6-EB88-1B91BAB54106}"/>
              </a:ext>
            </a:extLst>
          </p:cNvPr>
          <p:cNvSpPr>
            <a:spLocks/>
          </p:cNvSpPr>
          <p:nvPr/>
        </p:nvSpPr>
        <p:spPr>
          <a:xfrm>
            <a:off x="1642755" y="4133940"/>
            <a:ext cx="216000" cy="468000"/>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7" name="Rectangle 6">
            <a:extLst>
              <a:ext uri="{FF2B5EF4-FFF2-40B4-BE49-F238E27FC236}">
                <a16:creationId xmlns:a16="http://schemas.microsoft.com/office/drawing/2014/main" id="{03816B74-88E6-3273-7187-CBA1A0948AFF}"/>
              </a:ext>
            </a:extLst>
          </p:cNvPr>
          <p:cNvSpPr>
            <a:spLocks/>
          </p:cNvSpPr>
          <p:nvPr/>
        </p:nvSpPr>
        <p:spPr>
          <a:xfrm>
            <a:off x="2164009" y="2807159"/>
            <a:ext cx="8275249" cy="468000"/>
          </a:xfrm>
          <a:prstGeom prst="rect">
            <a:avLst/>
          </a:prstGeom>
        </p:spPr>
        <p:txBody>
          <a:bodyPr wrap="square" lIns="108000" tIns="0" rIns="108000" bIns="0" anchor="t">
            <a:noAutofit/>
          </a:bodyPr>
          <a:lstStyle/>
          <a:p>
            <a:pPr>
              <a:lnSpc>
                <a:spcPct val="150000"/>
              </a:lnSpc>
              <a:spcAft>
                <a:spcPts val="800"/>
              </a:spcAft>
            </a:pPr>
            <a:r>
              <a:rPr lang="en-GB" sz="20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The </a:t>
            </a:r>
            <a:r>
              <a:rPr lang="en-GB" sz="2000" b="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Cyberhive</a:t>
            </a:r>
            <a:r>
              <a:rPr lang="en-GB" sz="20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Matrix explained: </a:t>
            </a:r>
            <a:r>
              <a:rPr lang="en-GB" sz="20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the initiative in a nut-shell</a:t>
            </a:r>
          </a:p>
        </p:txBody>
      </p:sp>
      <p:sp>
        <p:nvSpPr>
          <p:cNvPr id="8" name="Rectangle 7">
            <a:extLst>
              <a:ext uri="{FF2B5EF4-FFF2-40B4-BE49-F238E27FC236}">
                <a16:creationId xmlns:a16="http://schemas.microsoft.com/office/drawing/2014/main" id="{CF51059B-DE91-4445-BFFD-26742EEC1F38}"/>
              </a:ext>
            </a:extLst>
          </p:cNvPr>
          <p:cNvSpPr>
            <a:spLocks/>
          </p:cNvSpPr>
          <p:nvPr/>
        </p:nvSpPr>
        <p:spPr>
          <a:xfrm>
            <a:off x="2164010" y="4133940"/>
            <a:ext cx="6399796" cy="468000"/>
          </a:xfrm>
          <a:prstGeom prst="rect">
            <a:avLst/>
          </a:prstGeom>
        </p:spPr>
        <p:txBody>
          <a:bodyPr wrap="square" lIns="108000" tIns="0" rIns="108000" bIns="0" anchor="t">
            <a:noAutofit/>
          </a:bodyPr>
          <a:lstStyle/>
          <a:p>
            <a:pPr>
              <a:lnSpc>
                <a:spcPct val="150000"/>
              </a:lnSpc>
              <a:spcAft>
                <a:spcPts val="800"/>
              </a:spcAft>
            </a:pPr>
            <a:r>
              <a:rPr lang="en-GB" sz="20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Our next steps</a:t>
            </a:r>
            <a:r>
              <a:rPr lang="en-GB" sz="20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a:t>
            </a:r>
            <a:r>
              <a:rPr lang="en-GB" sz="20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GB" sz="20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get listed</a:t>
            </a:r>
          </a:p>
        </p:txBody>
      </p:sp>
      <p:sp>
        <p:nvSpPr>
          <p:cNvPr id="9" name="Rectangle 8">
            <a:extLst>
              <a:ext uri="{FF2B5EF4-FFF2-40B4-BE49-F238E27FC236}">
                <a16:creationId xmlns:a16="http://schemas.microsoft.com/office/drawing/2014/main" id="{641CA492-F8D3-2A76-5B4C-262A07112E3E}"/>
              </a:ext>
            </a:extLst>
          </p:cNvPr>
          <p:cNvSpPr>
            <a:spLocks/>
          </p:cNvSpPr>
          <p:nvPr/>
        </p:nvSpPr>
        <p:spPr>
          <a:xfrm>
            <a:off x="2164009" y="3470550"/>
            <a:ext cx="5619277" cy="398892"/>
          </a:xfrm>
          <a:prstGeom prst="rect">
            <a:avLst/>
          </a:prstGeom>
        </p:spPr>
        <p:txBody>
          <a:bodyPr wrap="square" lIns="108000" tIns="0" rIns="108000" bIns="0" anchor="t">
            <a:noAutofit/>
          </a:bodyPr>
          <a:lstStyle/>
          <a:p>
            <a:pPr>
              <a:lnSpc>
                <a:spcPct val="150000"/>
              </a:lnSpc>
              <a:spcAft>
                <a:spcPts val="800"/>
              </a:spcAft>
            </a:pPr>
            <a:r>
              <a:rPr lang="en-GB" sz="2000" b="1" dirty="0">
                <a:solidFill>
                  <a:schemeClr val="tx1">
                    <a:lumMod val="85000"/>
                    <a:lumOff val="15000"/>
                  </a:schemeClr>
                </a:solidFill>
                <a:latin typeface="+mj-lt"/>
                <a:ea typeface="Calibri" panose="020F0502020204030204" pitchFamily="34" charset="0"/>
                <a:cs typeface="Times New Roman" panose="02020603050405020304" pitchFamily="18" charset="0"/>
              </a:rPr>
              <a:t>The Matrix Q3 2024</a:t>
            </a:r>
            <a:r>
              <a:rPr lang="en-GB" sz="2000" dirty="0">
                <a:solidFill>
                  <a:schemeClr val="tx1">
                    <a:lumMod val="85000"/>
                    <a:lumOff val="15000"/>
                  </a:schemeClr>
                </a:solidFill>
                <a:latin typeface="+mj-lt"/>
                <a:ea typeface="Calibri" panose="020F0502020204030204" pitchFamily="34" charset="0"/>
                <a:cs typeface="Times New Roman" panose="02020603050405020304" pitchFamily="18" charset="0"/>
              </a:rPr>
              <a:t>: diving into the first edition</a:t>
            </a:r>
            <a:endParaRPr lang="en-GB" sz="2000" b="1" dirty="0">
              <a:solidFill>
                <a:schemeClr val="tx1">
                  <a:lumMod val="85000"/>
                  <a:lumOff val="15000"/>
                </a:schemeClr>
              </a:solidFill>
              <a:effectLst/>
              <a:latin typeface="+mj-lt"/>
              <a:ea typeface="Calibri" panose="020F0502020204030204" pitchFamily="34" charset="0"/>
              <a:cs typeface="Times New Roman" panose="02020603050405020304" pitchFamily="18" charset="0"/>
            </a:endParaRPr>
          </a:p>
        </p:txBody>
      </p:sp>
      <p:sp>
        <p:nvSpPr>
          <p:cNvPr id="19" name="Rounded Rectangle 64">
            <a:extLst>
              <a:ext uri="{FF2B5EF4-FFF2-40B4-BE49-F238E27FC236}">
                <a16:creationId xmlns:a16="http://schemas.microsoft.com/office/drawing/2014/main" id="{B120DF85-056F-20A5-9BE3-30FADA4FF574}"/>
              </a:ext>
            </a:extLst>
          </p:cNvPr>
          <p:cNvSpPr>
            <a:spLocks/>
          </p:cNvSpPr>
          <p:nvPr/>
        </p:nvSpPr>
        <p:spPr>
          <a:xfrm>
            <a:off x="11989837" y="4601940"/>
            <a:ext cx="202163" cy="2256060"/>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20" name="Title 1">
            <a:extLst>
              <a:ext uri="{FF2B5EF4-FFF2-40B4-BE49-F238E27FC236}">
                <a16:creationId xmlns:a16="http://schemas.microsoft.com/office/drawing/2014/main" id="{023CE86B-9270-8D21-F009-C5E2CB6726D3}"/>
              </a:ext>
            </a:extLst>
          </p:cNvPr>
          <p:cNvSpPr>
            <a:spLocks noGrp="1"/>
          </p:cNvSpPr>
          <p:nvPr>
            <p:ph type="title"/>
          </p:nvPr>
        </p:nvSpPr>
        <p:spPr>
          <a:xfrm>
            <a:off x="577754" y="557065"/>
            <a:ext cx="11342769" cy="525401"/>
          </a:xfrm>
        </p:spPr>
        <p:txBody>
          <a:bodyPr vert="horz">
            <a:noAutofit/>
          </a:bodyPr>
          <a:lstStyle/>
          <a:p>
            <a:pPr lvl="0"/>
            <a:r>
              <a:rPr lang="en-GB" sz="3400">
                <a:solidFill>
                  <a:schemeClr val="tx1">
                    <a:lumMod val="85000"/>
                    <a:lumOff val="15000"/>
                  </a:schemeClr>
                </a:solidFill>
              </a:rPr>
              <a:t>Agenda</a:t>
            </a:r>
            <a:endParaRPr lang="en-GB" sz="3400" noProof="0"/>
          </a:p>
        </p:txBody>
      </p:sp>
      <p:sp>
        <p:nvSpPr>
          <p:cNvPr id="21" name="Date Placeholder 20">
            <a:extLst>
              <a:ext uri="{FF2B5EF4-FFF2-40B4-BE49-F238E27FC236}">
                <a16:creationId xmlns:a16="http://schemas.microsoft.com/office/drawing/2014/main" id="{D437FA79-834F-5188-0E9D-D0805D4AF131}"/>
              </a:ext>
            </a:extLst>
          </p:cNvPr>
          <p:cNvSpPr>
            <a:spLocks noGrp="1"/>
          </p:cNvSpPr>
          <p:nvPr>
            <p:ph type="dt" sz="half" idx="10"/>
          </p:nvPr>
        </p:nvSpPr>
        <p:spPr/>
        <p:txBody>
          <a:bodyPr/>
          <a:lstStyle/>
          <a:p>
            <a:fld id="{D7C89F3A-180D-E744-AA51-3CF22A072BD7}" type="datetime1">
              <a:rPr lang="en-US" smtClean="0"/>
              <a:t>10/15/24</a:t>
            </a:fld>
            <a:endParaRPr lang="en-GB"/>
          </a:p>
        </p:txBody>
      </p:sp>
      <p:sp>
        <p:nvSpPr>
          <p:cNvPr id="22" name="Slide Number Placeholder 21">
            <a:extLst>
              <a:ext uri="{FF2B5EF4-FFF2-40B4-BE49-F238E27FC236}">
                <a16:creationId xmlns:a16="http://schemas.microsoft.com/office/drawing/2014/main" id="{D04713F2-C211-DEC5-6CD7-7ADFE7F36C7E}"/>
              </a:ext>
            </a:extLst>
          </p:cNvPr>
          <p:cNvSpPr>
            <a:spLocks noGrp="1"/>
          </p:cNvSpPr>
          <p:nvPr>
            <p:ph type="sldNum" sz="quarter" idx="12"/>
          </p:nvPr>
        </p:nvSpPr>
        <p:spPr/>
        <p:txBody>
          <a:bodyPr/>
          <a:lstStyle/>
          <a:p>
            <a:fld id="{A27ABD7E-8178-8F4E-A75A-D36FCF48E30E}" type="slidenum">
              <a:rPr lang="en-GB" smtClean="0"/>
              <a:t>2</a:t>
            </a:fld>
            <a:endParaRPr lang="en-GB"/>
          </a:p>
        </p:txBody>
      </p:sp>
      <p:pic>
        <p:nvPicPr>
          <p:cNvPr id="23" name="Picture 22">
            <a:extLst>
              <a:ext uri="{FF2B5EF4-FFF2-40B4-BE49-F238E27FC236}">
                <a16:creationId xmlns:a16="http://schemas.microsoft.com/office/drawing/2014/main" id="{11EC6A1B-9450-E23D-F66E-FAE571FDDCEA}"/>
              </a:ext>
            </a:extLst>
          </p:cNvPr>
          <p:cNvPicPr>
            <a:picLocks noChangeAspect="1"/>
          </p:cNvPicPr>
          <p:nvPr/>
        </p:nvPicPr>
        <p:blipFill>
          <a:blip r:embed="rId3"/>
          <a:stretch>
            <a:fillRect/>
          </a:stretch>
        </p:blipFill>
        <p:spPr>
          <a:xfrm>
            <a:off x="5025812" y="6356350"/>
            <a:ext cx="2140375" cy="365125"/>
          </a:xfrm>
          <a:prstGeom prst="rect">
            <a:avLst/>
          </a:prstGeom>
        </p:spPr>
      </p:pic>
      <p:sp>
        <p:nvSpPr>
          <p:cNvPr id="2" name="Rounded Rectangle 64">
            <a:extLst>
              <a:ext uri="{FF2B5EF4-FFF2-40B4-BE49-F238E27FC236}">
                <a16:creationId xmlns:a16="http://schemas.microsoft.com/office/drawing/2014/main" id="{62119AB0-46CB-71F1-324F-A6FDA440989C}"/>
              </a:ext>
            </a:extLst>
          </p:cNvPr>
          <p:cNvSpPr>
            <a:spLocks/>
          </p:cNvSpPr>
          <p:nvPr/>
        </p:nvSpPr>
        <p:spPr>
          <a:xfrm>
            <a:off x="1642755" y="2074661"/>
            <a:ext cx="216000" cy="468000"/>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3" name="Rectangle 2">
            <a:extLst>
              <a:ext uri="{FF2B5EF4-FFF2-40B4-BE49-F238E27FC236}">
                <a16:creationId xmlns:a16="http://schemas.microsoft.com/office/drawing/2014/main" id="{23970132-8C14-E427-241A-271A39FF2656}"/>
              </a:ext>
            </a:extLst>
          </p:cNvPr>
          <p:cNvSpPr>
            <a:spLocks/>
          </p:cNvSpPr>
          <p:nvPr/>
        </p:nvSpPr>
        <p:spPr>
          <a:xfrm>
            <a:off x="2164009" y="2074661"/>
            <a:ext cx="8275249" cy="468000"/>
          </a:xfrm>
          <a:prstGeom prst="rect">
            <a:avLst/>
          </a:prstGeom>
        </p:spPr>
        <p:txBody>
          <a:bodyPr wrap="square" lIns="108000" tIns="0" rIns="108000" bIns="0" anchor="t">
            <a:noAutofit/>
          </a:bodyPr>
          <a:lstStyle/>
          <a:p>
            <a:pPr>
              <a:lnSpc>
                <a:spcPct val="150000"/>
              </a:lnSpc>
              <a:spcAft>
                <a:spcPts val="800"/>
              </a:spcAft>
            </a:pPr>
            <a:r>
              <a:rPr lang="en-GB" sz="2000" b="1">
                <a:solidFill>
                  <a:schemeClr val="tx1">
                    <a:lumMod val="85000"/>
                    <a:lumOff val="15000"/>
                  </a:schemeClr>
                </a:solidFill>
                <a:effectLst/>
                <a:latin typeface="+mj-lt"/>
                <a:ea typeface="Calibri" panose="020F0502020204030204" pitchFamily="34" charset="0"/>
                <a:cs typeface="Times New Roman" panose="02020603050405020304" pitchFamily="18" charset="0"/>
              </a:rPr>
              <a:t>Introduction: </a:t>
            </a:r>
            <a:r>
              <a:rPr lang="en-GB" sz="2000">
                <a:solidFill>
                  <a:schemeClr val="tx1">
                    <a:lumMod val="85000"/>
                    <a:lumOff val="15000"/>
                  </a:schemeClr>
                </a:solidFill>
                <a:effectLst/>
                <a:latin typeface="+mj-lt"/>
                <a:ea typeface="Calibri" panose="020F0502020204030204" pitchFamily="34" charset="0"/>
                <a:cs typeface="Times New Roman" panose="02020603050405020304" pitchFamily="18" charset="0"/>
              </a:rPr>
              <a:t>by Ignacio </a:t>
            </a:r>
            <a:r>
              <a:rPr lang="en-GB" sz="2000" err="1">
                <a:solidFill>
                  <a:schemeClr val="tx1">
                    <a:lumMod val="85000"/>
                    <a:lumOff val="15000"/>
                  </a:schemeClr>
                </a:solidFill>
                <a:effectLst/>
                <a:latin typeface="+mj-lt"/>
                <a:ea typeface="Calibri" panose="020F0502020204030204" pitchFamily="34" charset="0"/>
                <a:cs typeface="Times New Roman" panose="02020603050405020304" pitchFamily="18" charset="0"/>
              </a:rPr>
              <a:t>Sbampato</a:t>
            </a:r>
            <a:endParaRPr lang="en-GB" sz="2000">
              <a:solidFill>
                <a:schemeClr val="tx1">
                  <a:lumMod val="85000"/>
                  <a:lumOff val="15000"/>
                </a:schemeClr>
              </a:solidFill>
              <a:effectLst/>
              <a:latin typeface="+mj-lt"/>
              <a:ea typeface="Calibri" panose="020F0502020204030204" pitchFamily="34" charset="0"/>
              <a:cs typeface="Times New Roman" panose="02020603050405020304" pitchFamily="18" charset="0"/>
            </a:endParaRPr>
          </a:p>
        </p:txBody>
      </p:sp>
      <p:sp>
        <p:nvSpPr>
          <p:cNvPr id="18" name="Rounded Rectangle 64">
            <a:extLst>
              <a:ext uri="{FF2B5EF4-FFF2-40B4-BE49-F238E27FC236}">
                <a16:creationId xmlns:a16="http://schemas.microsoft.com/office/drawing/2014/main" id="{43A5B04E-3FA4-FBF4-8B4E-BFB986B4BE7A}"/>
              </a:ext>
            </a:extLst>
          </p:cNvPr>
          <p:cNvSpPr>
            <a:spLocks/>
          </p:cNvSpPr>
          <p:nvPr/>
        </p:nvSpPr>
        <p:spPr>
          <a:xfrm>
            <a:off x="11989835" y="3041159"/>
            <a:ext cx="202163" cy="234588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17" name="Rounded Rectangle 64">
            <a:extLst>
              <a:ext uri="{FF2B5EF4-FFF2-40B4-BE49-F238E27FC236}">
                <a16:creationId xmlns:a16="http://schemas.microsoft.com/office/drawing/2014/main" id="{65921A96-98D5-AF18-F09B-65D53162C390}"/>
              </a:ext>
            </a:extLst>
          </p:cNvPr>
          <p:cNvSpPr>
            <a:spLocks/>
          </p:cNvSpPr>
          <p:nvPr/>
        </p:nvSpPr>
        <p:spPr>
          <a:xfrm>
            <a:off x="11989837" y="1541499"/>
            <a:ext cx="202163" cy="2132620"/>
          </a:xfrm>
          <a:prstGeom prst="roundRect">
            <a:avLst>
              <a:gd name="adj" fmla="val 0"/>
            </a:avLst>
          </a:prstGeom>
          <a:solidFill>
            <a:srgbClr val="FED007"/>
          </a:solidFill>
          <a:ln>
            <a:solidFill>
              <a:srgbClr val="FFC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10" name="Rounded Rectangle 64">
            <a:extLst>
              <a:ext uri="{FF2B5EF4-FFF2-40B4-BE49-F238E27FC236}">
                <a16:creationId xmlns:a16="http://schemas.microsoft.com/office/drawing/2014/main" id="{F3D5BA65-CDFB-04D2-D403-52F33D9A2A77}"/>
              </a:ext>
            </a:extLst>
          </p:cNvPr>
          <p:cNvSpPr>
            <a:spLocks/>
          </p:cNvSpPr>
          <p:nvPr/>
        </p:nvSpPr>
        <p:spPr>
          <a:xfrm>
            <a:off x="11989835" y="-6096"/>
            <a:ext cx="202165" cy="1804198"/>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0" tIns="243840" rIns="0" bIns="243840" rtlCol="0" anchor="ctr" anchorCtr="0"/>
          <a:lstStyle/>
          <a:p>
            <a:pPr algn="ctr"/>
            <a:endParaRPr lang="en-US" sz="3733">
              <a:solidFill>
                <a:srgbClr val="FFFFFF"/>
              </a:solidFill>
            </a:endParaRPr>
          </a:p>
        </p:txBody>
      </p:sp>
    </p:spTree>
    <p:extLst>
      <p:ext uri="{BB962C8B-B14F-4D97-AF65-F5344CB8AC3E}">
        <p14:creationId xmlns:p14="http://schemas.microsoft.com/office/powerpoint/2010/main" val="2173283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D9549B0-8AEF-41B7-EF9D-6288158D05E0}"/>
              </a:ext>
            </a:extLst>
          </p:cNvPr>
          <p:cNvGraphicFramePr>
            <a:graphicFrameLocks noGrp="1"/>
          </p:cNvGraphicFramePr>
          <p:nvPr>
            <p:extLst>
              <p:ext uri="{D42A27DB-BD31-4B8C-83A1-F6EECF244321}">
                <p14:modId xmlns:p14="http://schemas.microsoft.com/office/powerpoint/2010/main" val="3020976688"/>
              </p:ext>
            </p:extLst>
          </p:nvPr>
        </p:nvGraphicFramePr>
        <p:xfrm>
          <a:off x="274320" y="1788960"/>
          <a:ext cx="11643359" cy="3451754"/>
        </p:xfrm>
        <a:graphic>
          <a:graphicData uri="http://schemas.openxmlformats.org/drawingml/2006/table">
            <a:tbl>
              <a:tblPr firstRow="1" bandRow="1">
                <a:tableStyleId>{7DF18680-E054-41AD-8BC1-D1AEF772440D}</a:tableStyleId>
              </a:tblPr>
              <a:tblGrid>
                <a:gridCol w="3394166">
                  <a:extLst>
                    <a:ext uri="{9D8B030D-6E8A-4147-A177-3AD203B41FA5}">
                      <a16:colId xmlns:a16="http://schemas.microsoft.com/office/drawing/2014/main" val="2110564025"/>
                    </a:ext>
                  </a:extLst>
                </a:gridCol>
                <a:gridCol w="4376057">
                  <a:extLst>
                    <a:ext uri="{9D8B030D-6E8A-4147-A177-3AD203B41FA5}">
                      <a16:colId xmlns:a16="http://schemas.microsoft.com/office/drawing/2014/main" val="4191935519"/>
                    </a:ext>
                  </a:extLst>
                </a:gridCol>
                <a:gridCol w="2615741">
                  <a:extLst>
                    <a:ext uri="{9D8B030D-6E8A-4147-A177-3AD203B41FA5}">
                      <a16:colId xmlns:a16="http://schemas.microsoft.com/office/drawing/2014/main" val="3522540307"/>
                    </a:ext>
                  </a:extLst>
                </a:gridCol>
                <a:gridCol w="1257395">
                  <a:extLst>
                    <a:ext uri="{9D8B030D-6E8A-4147-A177-3AD203B41FA5}">
                      <a16:colId xmlns:a16="http://schemas.microsoft.com/office/drawing/2014/main" val="822594557"/>
                    </a:ext>
                  </a:extLst>
                </a:gridCol>
              </a:tblGrid>
              <a:tr h="491437">
                <a:tc>
                  <a:txBody>
                    <a:bodyPr/>
                    <a:lstStyle/>
                    <a:p>
                      <a:r>
                        <a:rPr lang="en-GB"/>
                        <a:t>Criteria</a:t>
                      </a:r>
                    </a:p>
                  </a:txBody>
                  <a:tcPr/>
                </a:tc>
                <a:tc>
                  <a:txBody>
                    <a:bodyPr/>
                    <a:lstStyle/>
                    <a:p>
                      <a:r>
                        <a:rPr lang="en-GB" dirty="0"/>
                        <a:t>Unit</a:t>
                      </a:r>
                    </a:p>
                  </a:txBody>
                  <a:tcPr/>
                </a:tc>
                <a:tc>
                  <a:txBody>
                    <a:bodyPr/>
                    <a:lstStyle/>
                    <a:p>
                      <a:r>
                        <a:rPr lang="en-GB" dirty="0"/>
                        <a:t>Score</a:t>
                      </a:r>
                    </a:p>
                  </a:txBody>
                  <a:tcPr/>
                </a:tc>
                <a:tc>
                  <a:txBody>
                    <a:bodyPr/>
                    <a:lstStyle/>
                    <a:p>
                      <a:r>
                        <a:rPr lang="en-GB"/>
                        <a:t>Weight</a:t>
                      </a:r>
                    </a:p>
                  </a:txBody>
                  <a:tcPr/>
                </a:tc>
                <a:extLst>
                  <a:ext uri="{0D108BD9-81ED-4DB2-BD59-A6C34878D82A}">
                    <a16:rowId xmlns:a16="http://schemas.microsoft.com/office/drawing/2014/main" val="1906628877"/>
                  </a:ext>
                </a:extLst>
              </a:tr>
              <a:tr h="17053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bg1"/>
                          </a:solidFill>
                        </a:rPr>
                        <a:t>ESG</a:t>
                      </a:r>
                    </a:p>
                  </a:txBody>
                  <a:tcPr>
                    <a:solidFill>
                      <a:srgbClr val="A8319A"/>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01651813"/>
                  </a:ext>
                </a:extLst>
              </a:tr>
              <a:tr h="316006">
                <a:tc>
                  <a:txBody>
                    <a:bodyPr/>
                    <a:lstStyle/>
                    <a:p>
                      <a:r>
                        <a:rPr lang="en-GB" sz="1600"/>
                        <a:t>Social</a:t>
                      </a:r>
                    </a:p>
                  </a:txBody>
                  <a:tcPr/>
                </a:tc>
                <a:tc>
                  <a:txBody>
                    <a:bodyPr/>
                    <a:lstStyle/>
                    <a:p>
                      <a:r>
                        <a:rPr lang="en-GB" sz="1600"/>
                        <a:t>Gender balance</a:t>
                      </a:r>
                    </a:p>
                  </a:txBody>
                  <a:tcPr/>
                </a:tc>
                <a:tc>
                  <a:txBody>
                    <a:bodyPr/>
                    <a:lstStyle/>
                    <a:p>
                      <a:r>
                        <a:rPr lang="en-GB" sz="1600"/>
                        <a:t>Range [0 - 5] </a:t>
                      </a:r>
                    </a:p>
                  </a:txBody>
                  <a:tcPr/>
                </a:tc>
                <a:tc>
                  <a:txBody>
                    <a:bodyPr/>
                    <a:lstStyle/>
                    <a:p>
                      <a:r>
                        <a:rPr lang="en-GB" sz="1600"/>
                        <a:t>20%</a:t>
                      </a:r>
                    </a:p>
                  </a:txBody>
                  <a:tcPr/>
                </a:tc>
                <a:extLst>
                  <a:ext uri="{0D108BD9-81ED-4DB2-BD59-A6C34878D82A}">
                    <a16:rowId xmlns:a16="http://schemas.microsoft.com/office/drawing/2014/main" val="1520747958"/>
                  </a:ext>
                </a:extLst>
              </a:tr>
              <a:tr h="491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Governance transparency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Availability of governance documents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Non-binary [0, 1, 2 or 5]</a:t>
                      </a:r>
                    </a:p>
                  </a:txBody>
                  <a:tcPr/>
                </a:tc>
                <a:tc>
                  <a:txBody>
                    <a:bodyPr/>
                    <a:lstStyle/>
                    <a:p>
                      <a:r>
                        <a:rPr lang="en-GB" sz="1600"/>
                        <a:t>30%</a:t>
                      </a:r>
                    </a:p>
                  </a:txBody>
                  <a:tcPr/>
                </a:tc>
                <a:extLst>
                  <a:ext uri="{0D108BD9-81ED-4DB2-BD59-A6C34878D82A}">
                    <a16:rowId xmlns:a16="http://schemas.microsoft.com/office/drawing/2014/main" val="148893202"/>
                  </a:ext>
                </a:extLst>
              </a:tr>
              <a:tr h="0">
                <a:tc gridSpan="4">
                  <a:txBody>
                    <a:bodyPr/>
                    <a:lstStyle/>
                    <a:p>
                      <a:r>
                        <a:rPr lang="en-GB" sz="1800" b="1">
                          <a:solidFill>
                            <a:schemeClr val="bg1"/>
                          </a:solidFill>
                        </a:rPr>
                        <a:t>European tailored</a:t>
                      </a:r>
                    </a:p>
                  </a:txBody>
                  <a:tcPr>
                    <a:solidFill>
                      <a:srgbClr val="A8319A"/>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87872427"/>
                  </a:ext>
                </a:extLst>
              </a:tr>
              <a:tr h="491437">
                <a:tc>
                  <a:txBody>
                    <a:bodyPr/>
                    <a:lstStyle/>
                    <a:p>
                      <a:r>
                        <a:rPr lang="en-GB" sz="1600" dirty="0"/>
                        <a:t>European client tailored</a:t>
                      </a:r>
                    </a:p>
                  </a:txBody>
                  <a:tcPr/>
                </a:tc>
                <a:tc>
                  <a:txBody>
                    <a:bodyPr/>
                    <a:lstStyle/>
                    <a:p>
                      <a:r>
                        <a:rPr lang="en-GB" sz="1600" dirty="0"/>
                        <a:t>Language availability</a:t>
                      </a:r>
                    </a:p>
                    <a:p>
                      <a:r>
                        <a:rPr lang="en-GB" sz="1600" dirty="0"/>
                        <a:t>European focused promotion</a:t>
                      </a:r>
                    </a:p>
                  </a:txBody>
                  <a:tcPr/>
                </a:tc>
                <a:tc>
                  <a:txBody>
                    <a:bodyPr/>
                    <a:lstStyle/>
                    <a:p>
                      <a:r>
                        <a:rPr lang="en-GB" sz="1600" dirty="0"/>
                        <a:t>Range [0 – 5]</a:t>
                      </a:r>
                    </a:p>
                    <a:p>
                      <a:r>
                        <a:rPr lang="en-GB" sz="1600" dirty="0"/>
                        <a:t>Non-binary [0, 3 or 5]</a:t>
                      </a:r>
                    </a:p>
                  </a:txBody>
                  <a:tcPr/>
                </a:tc>
                <a:tc>
                  <a:txBody>
                    <a:bodyPr/>
                    <a:lstStyle/>
                    <a:p>
                      <a:r>
                        <a:rPr lang="en-GB" sz="1600"/>
                        <a:t>10%</a:t>
                      </a:r>
                    </a:p>
                    <a:p>
                      <a:r>
                        <a:rPr lang="en-GB" sz="1600"/>
                        <a:t>10%</a:t>
                      </a:r>
                    </a:p>
                  </a:txBody>
                  <a:tcPr/>
                </a:tc>
                <a:extLst>
                  <a:ext uri="{0D108BD9-81ED-4DB2-BD59-A6C34878D82A}">
                    <a16:rowId xmlns:a16="http://schemas.microsoft.com/office/drawing/2014/main" val="4052369474"/>
                  </a:ext>
                </a:extLst>
              </a:tr>
              <a:tr h="491437">
                <a:tc>
                  <a:txBody>
                    <a:bodyPr/>
                    <a:lstStyle/>
                    <a:p>
                      <a:r>
                        <a:rPr lang="en-GB" sz="1600"/>
                        <a:t>Operational Sovereignty</a:t>
                      </a:r>
                    </a:p>
                  </a:txBody>
                  <a:tcPr/>
                </a:tc>
                <a:tc>
                  <a:txBody>
                    <a:bodyPr/>
                    <a:lstStyle/>
                    <a:p>
                      <a:r>
                        <a:rPr lang="en-GB" sz="1600" dirty="0"/>
                        <a:t>Data location</a:t>
                      </a:r>
                    </a:p>
                    <a:p>
                      <a:r>
                        <a:rPr lang="en-GB" sz="1600" dirty="0"/>
                        <a:t>HQ location</a:t>
                      </a:r>
                    </a:p>
                    <a:p>
                      <a:r>
                        <a:rPr lang="en-GB" sz="1600" dirty="0"/>
                        <a:t>Employee distribution</a:t>
                      </a:r>
                    </a:p>
                  </a:txBody>
                  <a:tcPr/>
                </a:tc>
                <a:tc>
                  <a:txBody>
                    <a:bodyPr/>
                    <a:lstStyle/>
                    <a:p>
                      <a:r>
                        <a:rPr lang="en-GB" sz="1600" dirty="0"/>
                        <a:t>Binary [0 or 5]</a:t>
                      </a:r>
                    </a:p>
                    <a:p>
                      <a:r>
                        <a:rPr lang="en-GB" sz="1600" dirty="0"/>
                        <a:t>Binary [0 or 5]</a:t>
                      </a:r>
                    </a:p>
                    <a:p>
                      <a:r>
                        <a:rPr lang="en-GB" sz="1600" dirty="0"/>
                        <a:t>Range [0 – 5]</a:t>
                      </a:r>
                    </a:p>
                  </a:txBody>
                  <a:tcPr/>
                </a:tc>
                <a:tc>
                  <a:txBody>
                    <a:bodyPr/>
                    <a:lstStyle/>
                    <a:p>
                      <a:r>
                        <a:rPr lang="en-GB" sz="1600" dirty="0"/>
                        <a:t>10%</a:t>
                      </a:r>
                    </a:p>
                    <a:p>
                      <a:r>
                        <a:rPr lang="en-GB" sz="1600" dirty="0"/>
                        <a:t>10%</a:t>
                      </a:r>
                    </a:p>
                    <a:p>
                      <a:r>
                        <a:rPr lang="en-GB" sz="1600" dirty="0"/>
                        <a:t>10%</a:t>
                      </a:r>
                    </a:p>
                  </a:txBody>
                  <a:tcPr/>
                </a:tc>
                <a:extLst>
                  <a:ext uri="{0D108BD9-81ED-4DB2-BD59-A6C34878D82A}">
                    <a16:rowId xmlns:a16="http://schemas.microsoft.com/office/drawing/2014/main" val="3111968837"/>
                  </a:ext>
                </a:extLst>
              </a:tr>
            </a:tbl>
          </a:graphicData>
        </a:graphic>
      </p:graphicFrame>
      <p:sp>
        <p:nvSpPr>
          <p:cNvPr id="11" name="Title 34">
            <a:extLst>
              <a:ext uri="{FF2B5EF4-FFF2-40B4-BE49-F238E27FC236}">
                <a16:creationId xmlns:a16="http://schemas.microsoft.com/office/drawing/2014/main" id="{00E3731E-3A4A-8F9D-E7DD-266768B00E3E}"/>
              </a:ext>
            </a:extLst>
          </p:cNvPr>
          <p:cNvSpPr txBox="1">
            <a:spLocks/>
          </p:cNvSpPr>
          <p:nvPr/>
        </p:nvSpPr>
        <p:spPr>
          <a:xfrm>
            <a:off x="425354" y="404664"/>
            <a:ext cx="11342769" cy="77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400"/>
              <a:t>European readiness criteria</a:t>
            </a:r>
          </a:p>
        </p:txBody>
      </p:sp>
      <p:sp>
        <p:nvSpPr>
          <p:cNvPr id="12" name="Date Placeholder 11">
            <a:extLst>
              <a:ext uri="{FF2B5EF4-FFF2-40B4-BE49-F238E27FC236}">
                <a16:creationId xmlns:a16="http://schemas.microsoft.com/office/drawing/2014/main" id="{00978A5F-3FA5-8D38-7B1D-9A8FFDF42E1F}"/>
              </a:ext>
            </a:extLst>
          </p:cNvPr>
          <p:cNvSpPr>
            <a:spLocks noGrp="1"/>
          </p:cNvSpPr>
          <p:nvPr>
            <p:ph type="dt" sz="half" idx="10"/>
          </p:nvPr>
        </p:nvSpPr>
        <p:spPr/>
        <p:txBody>
          <a:bodyPr/>
          <a:lstStyle/>
          <a:p>
            <a:fld id="{6B858A74-1AE6-B049-9F11-062AAC212FEB}" type="datetime1">
              <a:rPr lang="en-US" smtClean="0"/>
              <a:t>10/15/24</a:t>
            </a:fld>
            <a:endParaRPr lang="en-GB"/>
          </a:p>
        </p:txBody>
      </p:sp>
      <p:sp>
        <p:nvSpPr>
          <p:cNvPr id="13" name="Slide Number Placeholder 12">
            <a:extLst>
              <a:ext uri="{FF2B5EF4-FFF2-40B4-BE49-F238E27FC236}">
                <a16:creationId xmlns:a16="http://schemas.microsoft.com/office/drawing/2014/main" id="{D1DDDAF9-D4C0-4D92-74E7-57D9150522C8}"/>
              </a:ext>
            </a:extLst>
          </p:cNvPr>
          <p:cNvSpPr>
            <a:spLocks noGrp="1"/>
          </p:cNvSpPr>
          <p:nvPr>
            <p:ph type="sldNum" sz="quarter" idx="12"/>
          </p:nvPr>
        </p:nvSpPr>
        <p:spPr/>
        <p:txBody>
          <a:bodyPr/>
          <a:lstStyle/>
          <a:p>
            <a:fld id="{A27ABD7E-8178-8F4E-A75A-D36FCF48E30E}" type="slidenum">
              <a:rPr lang="en-GB" smtClean="0"/>
              <a:t>20</a:t>
            </a:fld>
            <a:endParaRPr lang="en-GB"/>
          </a:p>
        </p:txBody>
      </p:sp>
      <p:pic>
        <p:nvPicPr>
          <p:cNvPr id="14" name="Picture 13">
            <a:extLst>
              <a:ext uri="{FF2B5EF4-FFF2-40B4-BE49-F238E27FC236}">
                <a16:creationId xmlns:a16="http://schemas.microsoft.com/office/drawing/2014/main" id="{56E8D68A-FD9A-950C-43E6-8D7E25040F2A}"/>
              </a:ext>
            </a:extLst>
          </p:cNvPr>
          <p:cNvPicPr>
            <a:picLocks noChangeAspect="1"/>
          </p:cNvPicPr>
          <p:nvPr/>
        </p:nvPicPr>
        <p:blipFill>
          <a:blip r:embed="rId2"/>
          <a:stretch>
            <a:fillRect/>
          </a:stretch>
        </p:blipFill>
        <p:spPr>
          <a:xfrm>
            <a:off x="4985665" y="6392199"/>
            <a:ext cx="2140375" cy="365125"/>
          </a:xfrm>
          <a:prstGeom prst="rect">
            <a:avLst/>
          </a:prstGeom>
        </p:spPr>
      </p:pic>
      <p:sp>
        <p:nvSpPr>
          <p:cNvPr id="2" name="Text Placeholder 17">
            <a:extLst>
              <a:ext uri="{FF2B5EF4-FFF2-40B4-BE49-F238E27FC236}">
                <a16:creationId xmlns:a16="http://schemas.microsoft.com/office/drawing/2014/main" id="{8F55DCA0-D222-29DE-37C5-2C3164336511}"/>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The </a:t>
            </a:r>
            <a:r>
              <a:rPr lang="en-GB" sz="12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Cyberhive</a:t>
            </a:r>
            <a:r>
              <a:rPr lang="en-GB" sz="12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Matrix</a:t>
            </a:r>
            <a:r>
              <a:rPr lang="en-GB" sz="1200" dirty="0"/>
              <a:t> explained</a:t>
            </a:r>
            <a:endParaRPr lang="en-BE" sz="1200" dirty="0"/>
          </a:p>
        </p:txBody>
      </p:sp>
    </p:spTree>
    <p:extLst>
      <p:ext uri="{BB962C8B-B14F-4D97-AF65-F5344CB8AC3E}">
        <p14:creationId xmlns:p14="http://schemas.microsoft.com/office/powerpoint/2010/main" val="3934974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0F9E-9E00-22BC-DE54-8C5F84BCF8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4D187-460C-915C-26ED-F031D29B228C}"/>
              </a:ext>
            </a:extLst>
          </p:cNvPr>
          <p:cNvSpPr>
            <a:spLocks noGrp="1"/>
          </p:cNvSpPr>
          <p:nvPr>
            <p:ph type="title"/>
          </p:nvPr>
        </p:nvSpPr>
        <p:spPr>
          <a:xfrm>
            <a:off x="590561" y="136154"/>
            <a:ext cx="10515600" cy="1325563"/>
          </a:xfrm>
        </p:spPr>
        <p:txBody>
          <a:bodyPr/>
          <a:lstStyle/>
          <a:p>
            <a:r>
              <a:rPr lang="en-US"/>
              <a:t>Scoring table: NDR</a:t>
            </a:r>
          </a:p>
        </p:txBody>
      </p:sp>
      <p:sp>
        <p:nvSpPr>
          <p:cNvPr id="4" name="Date Placeholder 3">
            <a:extLst>
              <a:ext uri="{FF2B5EF4-FFF2-40B4-BE49-F238E27FC236}">
                <a16:creationId xmlns:a16="http://schemas.microsoft.com/office/drawing/2014/main" id="{EB0227FE-5276-96D2-CE2F-173EF91F5714}"/>
              </a:ext>
            </a:extLst>
          </p:cNvPr>
          <p:cNvSpPr>
            <a:spLocks noGrp="1"/>
          </p:cNvSpPr>
          <p:nvPr>
            <p:ph type="dt" sz="half" idx="10"/>
          </p:nvPr>
        </p:nvSpPr>
        <p:spPr/>
        <p:txBody>
          <a:bodyPr/>
          <a:lstStyle/>
          <a:p>
            <a:fld id="{041084AD-8A57-C643-BBA4-9BD3624216A2}" type="datetime1">
              <a:rPr lang="en-US" smtClean="0"/>
              <a:t>10/15/24</a:t>
            </a:fld>
            <a:endParaRPr lang="en-GB"/>
          </a:p>
        </p:txBody>
      </p:sp>
      <p:sp>
        <p:nvSpPr>
          <p:cNvPr id="5" name="Slide Number Placeholder 4">
            <a:extLst>
              <a:ext uri="{FF2B5EF4-FFF2-40B4-BE49-F238E27FC236}">
                <a16:creationId xmlns:a16="http://schemas.microsoft.com/office/drawing/2014/main" id="{255CED34-4A50-AEEC-1163-99369ABFD233}"/>
              </a:ext>
            </a:extLst>
          </p:cNvPr>
          <p:cNvSpPr>
            <a:spLocks noGrp="1"/>
          </p:cNvSpPr>
          <p:nvPr>
            <p:ph type="sldNum" sz="quarter" idx="12"/>
          </p:nvPr>
        </p:nvSpPr>
        <p:spPr/>
        <p:txBody>
          <a:bodyPr/>
          <a:lstStyle/>
          <a:p>
            <a:fld id="{A27ABD7E-8178-8F4E-A75A-D36FCF48E30E}" type="slidenum">
              <a:rPr lang="en-GB" smtClean="0"/>
              <a:t>21</a:t>
            </a:fld>
            <a:endParaRPr lang="en-GB"/>
          </a:p>
        </p:txBody>
      </p:sp>
      <p:sp>
        <p:nvSpPr>
          <p:cNvPr id="9" name="Rounded Rectangle 64">
            <a:extLst>
              <a:ext uri="{FF2B5EF4-FFF2-40B4-BE49-F238E27FC236}">
                <a16:creationId xmlns:a16="http://schemas.microsoft.com/office/drawing/2014/main" id="{66A73B57-CA6A-5E8C-F24D-D31D73118BDF}"/>
              </a:ext>
            </a:extLst>
          </p:cNvPr>
          <p:cNvSpPr>
            <a:spLocks/>
          </p:cNvSpPr>
          <p:nvPr/>
        </p:nvSpPr>
        <p:spPr>
          <a:xfrm>
            <a:off x="11989837" y="0"/>
            <a:ext cx="230060" cy="6858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0" tIns="243840" rIns="0" bIns="243840" rtlCol="0" anchor="ctr" anchorCtr="0"/>
          <a:lstStyle/>
          <a:p>
            <a:pPr algn="ctr"/>
            <a:endParaRPr lang="en-US" sz="3733">
              <a:solidFill>
                <a:srgbClr val="FFFFFF"/>
              </a:solidFill>
            </a:endParaRPr>
          </a:p>
        </p:txBody>
      </p:sp>
      <p:graphicFrame>
        <p:nvGraphicFramePr>
          <p:cNvPr id="11" name="Table 10">
            <a:extLst>
              <a:ext uri="{FF2B5EF4-FFF2-40B4-BE49-F238E27FC236}">
                <a16:creationId xmlns:a16="http://schemas.microsoft.com/office/drawing/2014/main" id="{1E560CD9-41CC-5382-E8F6-DACFE3CED50F}"/>
              </a:ext>
            </a:extLst>
          </p:cNvPr>
          <p:cNvGraphicFramePr>
            <a:graphicFrameLocks noGrp="1"/>
          </p:cNvGraphicFramePr>
          <p:nvPr>
            <p:extLst>
              <p:ext uri="{D42A27DB-BD31-4B8C-83A1-F6EECF244321}">
                <p14:modId xmlns:p14="http://schemas.microsoft.com/office/powerpoint/2010/main" val="876658881"/>
              </p:ext>
            </p:extLst>
          </p:nvPr>
        </p:nvGraphicFramePr>
        <p:xfrm>
          <a:off x="1395396" y="1461717"/>
          <a:ext cx="8951259" cy="2161302"/>
        </p:xfrm>
        <a:graphic>
          <a:graphicData uri="http://schemas.openxmlformats.org/drawingml/2006/table">
            <a:tbl>
              <a:tblPr firstRow="1" firstCol="1" bandRow="1">
                <a:tableStyleId>{5C22544A-7EE6-4342-B048-85BDC9FD1C3A}</a:tableStyleId>
              </a:tblPr>
              <a:tblGrid>
                <a:gridCol w="1113031">
                  <a:extLst>
                    <a:ext uri="{9D8B030D-6E8A-4147-A177-3AD203B41FA5}">
                      <a16:colId xmlns:a16="http://schemas.microsoft.com/office/drawing/2014/main" val="639012285"/>
                    </a:ext>
                  </a:extLst>
                </a:gridCol>
                <a:gridCol w="971357">
                  <a:extLst>
                    <a:ext uri="{9D8B030D-6E8A-4147-A177-3AD203B41FA5}">
                      <a16:colId xmlns:a16="http://schemas.microsoft.com/office/drawing/2014/main" val="2263857930"/>
                    </a:ext>
                  </a:extLst>
                </a:gridCol>
                <a:gridCol w="971357">
                  <a:extLst>
                    <a:ext uri="{9D8B030D-6E8A-4147-A177-3AD203B41FA5}">
                      <a16:colId xmlns:a16="http://schemas.microsoft.com/office/drawing/2014/main" val="3551016136"/>
                    </a:ext>
                  </a:extLst>
                </a:gridCol>
                <a:gridCol w="1567807">
                  <a:extLst>
                    <a:ext uri="{9D8B030D-6E8A-4147-A177-3AD203B41FA5}">
                      <a16:colId xmlns:a16="http://schemas.microsoft.com/office/drawing/2014/main" val="3485895595"/>
                    </a:ext>
                  </a:extLst>
                </a:gridCol>
                <a:gridCol w="1639774">
                  <a:extLst>
                    <a:ext uri="{9D8B030D-6E8A-4147-A177-3AD203B41FA5}">
                      <a16:colId xmlns:a16="http://schemas.microsoft.com/office/drawing/2014/main" val="1188341399"/>
                    </a:ext>
                  </a:extLst>
                </a:gridCol>
                <a:gridCol w="941035">
                  <a:extLst>
                    <a:ext uri="{9D8B030D-6E8A-4147-A177-3AD203B41FA5}">
                      <a16:colId xmlns:a16="http://schemas.microsoft.com/office/drawing/2014/main" val="4223753037"/>
                    </a:ext>
                  </a:extLst>
                </a:gridCol>
                <a:gridCol w="941035">
                  <a:extLst>
                    <a:ext uri="{9D8B030D-6E8A-4147-A177-3AD203B41FA5}">
                      <a16:colId xmlns:a16="http://schemas.microsoft.com/office/drawing/2014/main" val="2001324445"/>
                    </a:ext>
                  </a:extLst>
                </a:gridCol>
                <a:gridCol w="805863">
                  <a:extLst>
                    <a:ext uri="{9D8B030D-6E8A-4147-A177-3AD203B41FA5}">
                      <a16:colId xmlns:a16="http://schemas.microsoft.com/office/drawing/2014/main" val="12765265"/>
                    </a:ext>
                  </a:extLst>
                </a:gridCol>
              </a:tblGrid>
              <a:tr h="306258">
                <a:tc>
                  <a:txBody>
                    <a:bodyPr/>
                    <a:lstStyle/>
                    <a:p>
                      <a:pPr marL="274320" indent="-274320">
                        <a:lnSpc>
                          <a:spcPct val="115000"/>
                        </a:lnSpc>
                        <a:spcAft>
                          <a:spcPts val="800"/>
                        </a:spcAft>
                      </a:pP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gridSpan="6">
                  <a:txBody>
                    <a:bodyPr/>
                    <a:lstStyle/>
                    <a:p>
                      <a:pPr marL="274320" indent="-274320">
                        <a:lnSpc>
                          <a:spcPct val="115000"/>
                        </a:lnSpc>
                        <a:spcAft>
                          <a:spcPts val="800"/>
                        </a:spcAft>
                      </a:pPr>
                      <a:r>
                        <a:rPr lang="en-BE" sz="1200" kern="100">
                          <a:effectLst/>
                        </a:rPr>
                        <a:t>User experience</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Sum</a:t>
                      </a:r>
                    </a:p>
                  </a:txBody>
                  <a:tcPr marL="46138" marR="46138" marT="0" marB="0"/>
                </a:tc>
                <a:extLst>
                  <a:ext uri="{0D108BD9-81ED-4DB2-BD59-A6C34878D82A}">
                    <a16:rowId xmlns:a16="http://schemas.microsoft.com/office/drawing/2014/main" val="2418868611"/>
                  </a:ext>
                </a:extLst>
              </a:tr>
              <a:tr h="210710">
                <a:tc rowSpan="2">
                  <a:txBody>
                    <a:bodyPr/>
                    <a:lstStyle/>
                    <a:p>
                      <a:pPr marL="274320" marR="0" lvl="0" indent="-274320" algn="l" defTabSz="914400" rtl="0" eaLnBrk="1" fontAlgn="auto" latinLnBrk="0" hangingPunct="1">
                        <a:lnSpc>
                          <a:spcPct val="115000"/>
                        </a:lnSpc>
                        <a:spcBef>
                          <a:spcPts val="0"/>
                        </a:spcBef>
                        <a:spcAft>
                          <a:spcPts val="800"/>
                        </a:spcAft>
                        <a:buClrTx/>
                        <a:buSzTx/>
                        <a:buFontTx/>
                        <a:buNone/>
                        <a:tabLst/>
                        <a:defRPr/>
                      </a:pPr>
                      <a:r>
                        <a:rPr lang="en-BE" sz="1200" kern="100">
                          <a:effectLst/>
                        </a:rPr>
                        <a:t>Criteria</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p>
                      <a:pPr marL="274320" indent="-274320">
                        <a:lnSpc>
                          <a:spcPct val="115000"/>
                        </a:lnSpc>
                        <a:spcAft>
                          <a:spcPts val="800"/>
                        </a:spcAft>
                      </a:pP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gridSpan="2">
                  <a:txBody>
                    <a:bodyPr/>
                    <a:lstStyle/>
                    <a:p>
                      <a:pPr marL="274320" indent="-274320">
                        <a:lnSpc>
                          <a:spcPct val="115000"/>
                        </a:lnSpc>
                        <a:spcAft>
                          <a:spcPts val="800"/>
                        </a:spcAft>
                      </a:pPr>
                      <a:r>
                        <a:rPr lang="en-BE" sz="1200" kern="100">
                          <a:effectLst/>
                        </a:rPr>
                        <a:t>Overall user satisfaction </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2">
                  <a:txBody>
                    <a:bodyPr/>
                    <a:lstStyle/>
                    <a:p>
                      <a:pPr marL="274320" indent="-274320">
                        <a:lnSpc>
                          <a:spcPct val="115000"/>
                        </a:lnSpc>
                        <a:spcAft>
                          <a:spcPts val="800"/>
                        </a:spcAft>
                      </a:pPr>
                      <a:r>
                        <a:rPr lang="en-BE" sz="1200" kern="100">
                          <a:effectLst/>
                        </a:rPr>
                        <a:t>Average ease of scalability</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2">
                  <a:txBody>
                    <a:bodyPr/>
                    <a:lstStyle/>
                    <a:p>
                      <a:pPr marL="274320" indent="-274320">
                        <a:lnSpc>
                          <a:spcPct val="115000"/>
                        </a:lnSpc>
                        <a:spcAft>
                          <a:spcPts val="800"/>
                        </a:spcAft>
                      </a:pPr>
                      <a:r>
                        <a:rPr lang="en-BE" sz="1200" kern="100">
                          <a:effectLst/>
                        </a:rPr>
                        <a:t>Avergage ease of deployment</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gridSpan="2">
                  <a:txBody>
                    <a:bodyPr/>
                    <a:lstStyle/>
                    <a:p>
                      <a:pPr marL="274320" indent="-274320">
                        <a:lnSpc>
                          <a:spcPct val="115000"/>
                        </a:lnSpc>
                        <a:spcAft>
                          <a:spcPts val="800"/>
                        </a:spcAft>
                      </a:pPr>
                      <a:r>
                        <a:rPr lang="en-BE" sz="1200" kern="100">
                          <a:effectLst/>
                        </a:rPr>
                        <a:t>Deployment support</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2">
                  <a:txBody>
                    <a:bodyPr/>
                    <a:lstStyle/>
                    <a:p>
                      <a:pPr marL="274320" indent="-274320">
                        <a:lnSpc>
                          <a:spcPct val="115000"/>
                        </a:lnSpc>
                        <a:spcAft>
                          <a:spcPts val="800"/>
                        </a:spcAft>
                      </a:pP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extLst>
                  <a:ext uri="{0D108BD9-81ED-4DB2-BD59-A6C34878D82A}">
                    <a16:rowId xmlns:a16="http://schemas.microsoft.com/office/drawing/2014/main" val="2027835340"/>
                  </a:ext>
                </a:extLst>
              </a:tr>
              <a:tr h="423733">
                <a:tc vMerge="1">
                  <a:txBody>
                    <a:bodyPr/>
                    <a:lstStyle/>
                    <a:p>
                      <a:endParaRPr lang="en-GB"/>
                    </a:p>
                  </a:txBody>
                  <a:tcPr/>
                </a:tc>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Average overall rating</a:t>
                      </a:r>
                    </a:p>
                  </a:txBody>
                  <a:tcPr marL="46138" marR="46138" marT="0" marB="0"/>
                </a:tc>
                <a:tc>
                  <a:txBody>
                    <a:bodyPr/>
                    <a:lstStyle/>
                    <a:p>
                      <a:pPr marL="274320" indent="-274320">
                        <a:lnSpc>
                          <a:spcPct val="115000"/>
                        </a:lnSpc>
                        <a:spcAft>
                          <a:spcPts val="800"/>
                        </a:spcAft>
                      </a:pPr>
                      <a:r>
                        <a:rPr lang="en-GB" sz="1200" kern="100">
                          <a:effectLst/>
                          <a:latin typeface="Aptos"/>
                          <a:ea typeface="Aptos" panose="020B0004020202020204" pitchFamily="34" charset="0"/>
                          <a:cs typeface="Times New Roman"/>
                        </a:rPr>
                        <a:t>Average NPS</a:t>
                      </a:r>
                      <a:endParaRPr lang="en-BE" sz="1200" kern="100">
                        <a:effectLst/>
                        <a:latin typeface="Aptos"/>
                        <a:ea typeface="Aptos" panose="020B0004020202020204" pitchFamily="34" charset="0"/>
                        <a:cs typeface="Times New Roman"/>
                      </a:endParaRPr>
                    </a:p>
                  </a:txBody>
                  <a:tcPr marL="46138" marR="46138" marT="0" marB="0"/>
                </a:tc>
                <a:tc vMerge="1">
                  <a:txBody>
                    <a:bodyPr/>
                    <a:lstStyle/>
                    <a:p>
                      <a:endParaRPr lang="en-GB"/>
                    </a:p>
                  </a:txBody>
                  <a:tcPr/>
                </a:tc>
                <a:tc vMerge="1">
                  <a:txBody>
                    <a:bodyPr/>
                    <a:lstStyle/>
                    <a:p>
                      <a:endParaRPr lang="en-GB"/>
                    </a:p>
                  </a:txBody>
                  <a:tcPr/>
                </a:tc>
                <a:tc>
                  <a:txBody>
                    <a:bodyPr/>
                    <a:lstStyle/>
                    <a:p>
                      <a:r>
                        <a:rPr lang="en-GB" sz="1200" kern="100">
                          <a:effectLst/>
                          <a:latin typeface="Aptos"/>
                          <a:ea typeface="Aptos" panose="020B0004020202020204" pitchFamily="34" charset="0"/>
                          <a:cs typeface="Times New Roman"/>
                        </a:rPr>
                        <a:t>Included deployment docs</a:t>
                      </a:r>
                      <a:endParaRPr lang="en-GB" sz="1200"/>
                    </a:p>
                  </a:txBody>
                  <a:tcPr marL="46138" marR="46138" marT="0" marB="0"/>
                </a:tc>
                <a:tc>
                  <a:txBody>
                    <a:bodyPr/>
                    <a:lstStyle/>
                    <a:p>
                      <a:r>
                        <a:rPr lang="en-GB" sz="1200" kern="100">
                          <a:effectLst/>
                          <a:latin typeface="Aptos"/>
                          <a:ea typeface="Aptos" panose="020B0004020202020204" pitchFamily="34" charset="0"/>
                          <a:cs typeface="Times New Roman"/>
                        </a:rPr>
                        <a:t>Included supporting docs</a:t>
                      </a:r>
                      <a:endParaRPr lang="en-GB" sz="1200"/>
                    </a:p>
                  </a:txBody>
                  <a:tcPr marL="46138" marR="46138" marT="0" marB="0"/>
                </a:tc>
                <a:tc vMerge="1">
                  <a:txBody>
                    <a:bodyPr/>
                    <a:lstStyle/>
                    <a:p>
                      <a:endParaRPr lang="en-GB"/>
                    </a:p>
                  </a:txBody>
                  <a:tcPr/>
                </a:tc>
                <a:extLst>
                  <a:ext uri="{0D108BD9-81ED-4DB2-BD59-A6C34878D82A}">
                    <a16:rowId xmlns:a16="http://schemas.microsoft.com/office/drawing/2014/main" val="2496204520"/>
                  </a:ext>
                </a:extLst>
              </a:tr>
              <a:tr h="332416">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Labyrinth</a:t>
                      </a:r>
                      <a:r>
                        <a:rPr lang="en-BE" sz="1200" kern="100" baseline="30000">
                          <a:effectLst/>
                          <a:latin typeface="Aptos"/>
                          <a:ea typeface="Aptos" panose="020B0004020202020204" pitchFamily="34" charset="0"/>
                          <a:cs typeface="Times New Roman"/>
                        </a:rPr>
                        <a:t>1</a:t>
                      </a:r>
                      <a:endParaRPr lang="en-BE" sz="12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BE" sz="1200" kern="100">
                          <a:effectLst/>
                        </a:rPr>
                        <a:t> 4,9</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1200" kern="100">
                          <a:effectLst/>
                        </a:rPr>
                        <a:t>0</a:t>
                      </a:r>
                    </a:p>
                    <a:p>
                      <a:pPr marL="274320" indent="-274320">
                        <a:lnSpc>
                          <a:spcPct val="115000"/>
                        </a:lnSpc>
                        <a:spcAft>
                          <a:spcPts val="800"/>
                        </a:spcAft>
                      </a:pPr>
                      <a:r>
                        <a:rPr lang="en-BE" sz="1200" kern="100">
                          <a:effectLst/>
                        </a:rPr>
                        <a:t>(4,8)</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0</a:t>
                      </a:r>
                    </a:p>
                    <a:p>
                      <a:pPr marL="274320" indent="-274320">
                        <a:lnSpc>
                          <a:spcPct val="115000"/>
                        </a:lnSpc>
                        <a:spcAft>
                          <a:spcPts val="800"/>
                        </a:spcAft>
                      </a:pPr>
                      <a:r>
                        <a:rPr lang="en-BE" sz="1200" kern="100">
                          <a:effectLst/>
                          <a:latin typeface="Aptos"/>
                          <a:ea typeface="Aptos" panose="020B0004020202020204" pitchFamily="34" charset="0"/>
                          <a:cs typeface="Times New Roman"/>
                        </a:rPr>
                        <a:t>(5)</a:t>
                      </a:r>
                    </a:p>
                  </a:txBody>
                  <a:tcPr marL="46138" marR="46138" marT="0" marB="0"/>
                </a:tc>
                <a:tc>
                  <a:txBody>
                    <a:bodyPr/>
                    <a:lstStyle/>
                    <a:p>
                      <a:pPr marL="274320" indent="-274320">
                        <a:lnSpc>
                          <a:spcPct val="115000"/>
                        </a:lnSpc>
                        <a:spcAft>
                          <a:spcPts val="800"/>
                        </a:spcAft>
                      </a:pPr>
                      <a:r>
                        <a:rPr lang="en-BE" sz="1200" kern="100">
                          <a:effectLst/>
                        </a:rPr>
                        <a:t> 5,0</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3,47</a:t>
                      </a:r>
                    </a:p>
                    <a:p>
                      <a:pPr marL="274320" indent="-274320">
                        <a:lnSpc>
                          <a:spcPct val="115000"/>
                        </a:lnSpc>
                        <a:spcAft>
                          <a:spcPts val="800"/>
                        </a:spcAft>
                      </a:pPr>
                      <a:r>
                        <a:rPr lang="en-BE" sz="1200" kern="100">
                          <a:effectLst/>
                          <a:latin typeface="Aptos"/>
                          <a:ea typeface="Aptos" panose="020B0004020202020204" pitchFamily="34" charset="0"/>
                          <a:cs typeface="Times New Roman"/>
                        </a:rPr>
                        <a:t>(4,94)</a:t>
                      </a:r>
                    </a:p>
                  </a:txBody>
                  <a:tcPr marL="46138" marR="46138" marT="0" marB="0"/>
                </a:tc>
                <a:extLst>
                  <a:ext uri="{0D108BD9-81ED-4DB2-BD59-A6C34878D82A}">
                    <a16:rowId xmlns:a16="http://schemas.microsoft.com/office/drawing/2014/main" val="3049163015"/>
                  </a:ext>
                </a:extLst>
              </a:tr>
              <a:tr h="461302">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Cryptomage</a:t>
                      </a:r>
                      <a:r>
                        <a:rPr lang="en-BE" sz="1200" kern="100" baseline="30000">
                          <a:effectLst/>
                          <a:latin typeface="Aptos"/>
                          <a:ea typeface="Aptos" panose="020B0004020202020204" pitchFamily="34" charset="0"/>
                          <a:cs typeface="Times New Roman"/>
                        </a:rPr>
                        <a:t>2</a:t>
                      </a:r>
                      <a:endParaRPr lang="en-BE" sz="12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BE" sz="1200" kern="100">
                          <a:effectLst/>
                        </a:rPr>
                        <a:t> 5,0</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1200" kern="100">
                          <a:effectLst/>
                        </a:rPr>
                        <a:t> 0</a:t>
                      </a:r>
                    </a:p>
                    <a:p>
                      <a:pPr marL="274320" indent="-274320">
                        <a:lnSpc>
                          <a:spcPct val="115000"/>
                        </a:lnSpc>
                        <a:spcAft>
                          <a:spcPts val="800"/>
                        </a:spcAft>
                      </a:pPr>
                      <a:r>
                        <a:rPr lang="en-BE" sz="1200" kern="100">
                          <a:effectLst/>
                          <a:latin typeface="Aptos"/>
                          <a:ea typeface="Aptos" panose="020B0004020202020204" pitchFamily="34" charset="0"/>
                          <a:cs typeface="Times New Roman"/>
                        </a:rPr>
                        <a:t>(5)</a:t>
                      </a:r>
                    </a:p>
                  </a:txBody>
                  <a:tcPr marL="46138" marR="46138" marT="0" marB="0"/>
                </a:tc>
                <a:tc>
                  <a:txBody>
                    <a:bodyPr/>
                    <a:lstStyle/>
                    <a:p>
                      <a:pPr marL="274320" indent="-274320">
                        <a:lnSpc>
                          <a:spcPct val="115000"/>
                        </a:lnSpc>
                        <a:spcAft>
                          <a:spcPts val="800"/>
                        </a:spcAft>
                      </a:pPr>
                      <a:r>
                        <a:rPr lang="en-BE" sz="1200" kern="100">
                          <a:effectLst/>
                        </a:rPr>
                        <a:t> 0</a:t>
                      </a:r>
                    </a:p>
                    <a:p>
                      <a:pPr marL="274320" indent="-274320">
                        <a:lnSpc>
                          <a:spcPct val="115000"/>
                        </a:lnSpc>
                        <a:spcAft>
                          <a:spcPts val="800"/>
                        </a:spcAft>
                      </a:pPr>
                      <a:r>
                        <a:rPr lang="en-BE" sz="1200" kern="100">
                          <a:effectLst/>
                          <a:latin typeface="Aptos"/>
                          <a:ea typeface="Aptos" panose="020B0004020202020204" pitchFamily="34" charset="0"/>
                          <a:cs typeface="Times New Roman"/>
                        </a:rPr>
                        <a:t>(5)</a:t>
                      </a:r>
                    </a:p>
                  </a:txBody>
                  <a:tcPr marL="46138" marR="46138" marT="0" marB="0"/>
                </a:tc>
                <a:tc>
                  <a:txBody>
                    <a:bodyPr/>
                    <a:lstStyle/>
                    <a:p>
                      <a:pPr marL="274320" indent="-274320">
                        <a:lnSpc>
                          <a:spcPct val="115000"/>
                        </a:lnSpc>
                        <a:spcAft>
                          <a:spcPts val="800"/>
                        </a:spcAft>
                      </a:pPr>
                      <a:r>
                        <a:rPr lang="en-BE" sz="1200" kern="100">
                          <a:effectLst/>
                        </a:rPr>
                        <a:t> 5,0</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3,50</a:t>
                      </a:r>
                    </a:p>
                    <a:p>
                      <a:pPr marL="274320" indent="-274320">
                        <a:lnSpc>
                          <a:spcPct val="115000"/>
                        </a:lnSpc>
                        <a:spcAft>
                          <a:spcPts val="800"/>
                        </a:spcAft>
                      </a:pPr>
                      <a:r>
                        <a:rPr lang="en-BE" sz="1200" kern="100">
                          <a:effectLst/>
                          <a:latin typeface="Aptos"/>
                          <a:ea typeface="Aptos" panose="020B0004020202020204" pitchFamily="34" charset="0"/>
                          <a:cs typeface="Times New Roman"/>
                        </a:rPr>
                        <a:t>(5)</a:t>
                      </a:r>
                    </a:p>
                  </a:txBody>
                  <a:tcPr marL="46138" marR="46138" marT="0" marB="0"/>
                </a:tc>
                <a:extLst>
                  <a:ext uri="{0D108BD9-81ED-4DB2-BD59-A6C34878D82A}">
                    <a16:rowId xmlns:a16="http://schemas.microsoft.com/office/drawing/2014/main" val="2942062749"/>
                  </a:ext>
                </a:extLst>
              </a:tr>
            </a:tbl>
          </a:graphicData>
        </a:graphic>
      </p:graphicFrame>
      <p:sp>
        <p:nvSpPr>
          <p:cNvPr id="12" name="Content Placeholder 2">
            <a:extLst>
              <a:ext uri="{FF2B5EF4-FFF2-40B4-BE49-F238E27FC236}">
                <a16:creationId xmlns:a16="http://schemas.microsoft.com/office/drawing/2014/main" id="{620482F8-A45E-EB8E-4411-2C1E5A86133A}"/>
              </a:ext>
            </a:extLst>
          </p:cNvPr>
          <p:cNvSpPr>
            <a:spLocks noGrp="1"/>
          </p:cNvSpPr>
          <p:nvPr>
            <p:ph idx="1"/>
          </p:nvPr>
        </p:nvSpPr>
        <p:spPr>
          <a:xfrm>
            <a:off x="664780" y="1038839"/>
            <a:ext cx="10862439" cy="4351338"/>
          </a:xfrm>
        </p:spPr>
        <p:txBody>
          <a:bodyPr>
            <a:normAutofit/>
          </a:bodyPr>
          <a:lstStyle/>
          <a:p>
            <a:pPr marL="0" indent="0">
              <a:buNone/>
            </a:pPr>
            <a:r>
              <a:rPr lang="en-GB" sz="1600"/>
              <a:t>Scoring table of NDR solutions</a:t>
            </a:r>
          </a:p>
        </p:txBody>
      </p:sp>
      <p:sp>
        <p:nvSpPr>
          <p:cNvPr id="3" name="Footer Placeholder 2">
            <a:extLst>
              <a:ext uri="{FF2B5EF4-FFF2-40B4-BE49-F238E27FC236}">
                <a16:creationId xmlns:a16="http://schemas.microsoft.com/office/drawing/2014/main" id="{71FA6ACA-6381-41E3-B400-BF66676D97C1}"/>
              </a:ext>
            </a:extLst>
          </p:cNvPr>
          <p:cNvSpPr>
            <a:spLocks noGrp="1"/>
          </p:cNvSpPr>
          <p:nvPr>
            <p:ph type="ftr" sz="quarter" idx="11"/>
          </p:nvPr>
        </p:nvSpPr>
        <p:spPr>
          <a:xfrm>
            <a:off x="795082" y="5979887"/>
            <a:ext cx="10732137" cy="559025"/>
          </a:xfrm>
        </p:spPr>
        <p:txBody>
          <a:bodyPr/>
          <a:lstStyle/>
          <a:p>
            <a:pPr marL="228600" indent="-228600" algn="l">
              <a:buAutoNum type="arabicPeriod"/>
            </a:pPr>
            <a:r>
              <a:rPr lang="en-GB" sz="1000"/>
              <a:t>User experience data  from Gartner Peer Insights: </a:t>
            </a:r>
            <a:r>
              <a:rPr lang="en-GB" sz="1000">
                <a:hlinkClick r:id="rId2"/>
              </a:rPr>
              <a:t>https://www.gartner.com/reviews/market/network-detection-and-response/vendor/labyrinth/product/labyrinth-deception-platform</a:t>
            </a:r>
            <a:endParaRPr lang="en-GB" sz="1000"/>
          </a:p>
          <a:p>
            <a:pPr marL="228600" indent="-228600" algn="l">
              <a:buAutoNum type="arabicPeriod"/>
            </a:pPr>
            <a:r>
              <a:rPr lang="en-GB" sz="1000"/>
              <a:t>User experience data from Gartner Peer </a:t>
            </a:r>
            <a:r>
              <a:rPr lang="en-GB" sz="1000" err="1"/>
              <a:t>Inishgts</a:t>
            </a:r>
            <a:r>
              <a:rPr lang="en-GB" sz="1000"/>
              <a:t>: </a:t>
            </a:r>
            <a:r>
              <a:rPr lang="en-GB" sz="1000">
                <a:hlinkClick r:id="rId3"/>
              </a:rPr>
              <a:t>https://www.gartner.com/reviews/market/network-detection-and-response/vendor/cryptomage/product/cryptomage-cyber-eye</a:t>
            </a:r>
            <a:endParaRPr lang="en-GB" sz="1000"/>
          </a:p>
        </p:txBody>
      </p:sp>
      <p:graphicFrame>
        <p:nvGraphicFramePr>
          <p:cNvPr id="6" name="Table 5">
            <a:extLst>
              <a:ext uri="{FF2B5EF4-FFF2-40B4-BE49-F238E27FC236}">
                <a16:creationId xmlns:a16="http://schemas.microsoft.com/office/drawing/2014/main" id="{1925BF1D-4DFC-25EC-7961-7FEE39263B57}"/>
              </a:ext>
            </a:extLst>
          </p:cNvPr>
          <p:cNvGraphicFramePr>
            <a:graphicFrameLocks noGrp="1"/>
          </p:cNvGraphicFramePr>
          <p:nvPr>
            <p:extLst>
              <p:ext uri="{D42A27DB-BD31-4B8C-83A1-F6EECF244321}">
                <p14:modId xmlns:p14="http://schemas.microsoft.com/office/powerpoint/2010/main" val="2120261160"/>
              </p:ext>
            </p:extLst>
          </p:nvPr>
        </p:nvGraphicFramePr>
        <p:xfrm>
          <a:off x="1372730" y="3716004"/>
          <a:ext cx="8951262" cy="2188464"/>
        </p:xfrm>
        <a:graphic>
          <a:graphicData uri="http://schemas.openxmlformats.org/drawingml/2006/table">
            <a:tbl>
              <a:tblPr firstRow="1" firstCol="1" bandRow="1">
                <a:tableStyleId>{5C22544A-7EE6-4342-B048-85BDC9FD1C3A}</a:tableStyleId>
              </a:tblPr>
              <a:tblGrid>
                <a:gridCol w="1065670">
                  <a:extLst>
                    <a:ext uri="{9D8B030D-6E8A-4147-A177-3AD203B41FA5}">
                      <a16:colId xmlns:a16="http://schemas.microsoft.com/office/drawing/2014/main" val="2827468555"/>
                    </a:ext>
                  </a:extLst>
                </a:gridCol>
                <a:gridCol w="635230">
                  <a:extLst>
                    <a:ext uri="{9D8B030D-6E8A-4147-A177-3AD203B41FA5}">
                      <a16:colId xmlns:a16="http://schemas.microsoft.com/office/drawing/2014/main" val="3588053938"/>
                    </a:ext>
                  </a:extLst>
                </a:gridCol>
                <a:gridCol w="1471476">
                  <a:extLst>
                    <a:ext uri="{9D8B030D-6E8A-4147-A177-3AD203B41FA5}">
                      <a16:colId xmlns:a16="http://schemas.microsoft.com/office/drawing/2014/main" val="2987880524"/>
                    </a:ext>
                  </a:extLst>
                </a:gridCol>
                <a:gridCol w="1526302">
                  <a:extLst>
                    <a:ext uri="{9D8B030D-6E8A-4147-A177-3AD203B41FA5}">
                      <a16:colId xmlns:a16="http://schemas.microsoft.com/office/drawing/2014/main" val="3073983858"/>
                    </a:ext>
                  </a:extLst>
                </a:gridCol>
                <a:gridCol w="1327064">
                  <a:extLst>
                    <a:ext uri="{9D8B030D-6E8A-4147-A177-3AD203B41FA5}">
                      <a16:colId xmlns:a16="http://schemas.microsoft.com/office/drawing/2014/main" val="1341951046"/>
                    </a:ext>
                  </a:extLst>
                </a:gridCol>
                <a:gridCol w="717849">
                  <a:extLst>
                    <a:ext uri="{9D8B030D-6E8A-4147-A177-3AD203B41FA5}">
                      <a16:colId xmlns:a16="http://schemas.microsoft.com/office/drawing/2014/main" val="3475583652"/>
                    </a:ext>
                  </a:extLst>
                </a:gridCol>
                <a:gridCol w="717849">
                  <a:extLst>
                    <a:ext uri="{9D8B030D-6E8A-4147-A177-3AD203B41FA5}">
                      <a16:colId xmlns:a16="http://schemas.microsoft.com/office/drawing/2014/main" val="2357022614"/>
                    </a:ext>
                  </a:extLst>
                </a:gridCol>
                <a:gridCol w="717849">
                  <a:extLst>
                    <a:ext uri="{9D8B030D-6E8A-4147-A177-3AD203B41FA5}">
                      <a16:colId xmlns:a16="http://schemas.microsoft.com/office/drawing/2014/main" val="924349451"/>
                    </a:ext>
                  </a:extLst>
                </a:gridCol>
                <a:gridCol w="771973">
                  <a:extLst>
                    <a:ext uri="{9D8B030D-6E8A-4147-A177-3AD203B41FA5}">
                      <a16:colId xmlns:a16="http://schemas.microsoft.com/office/drawing/2014/main" val="1877053352"/>
                    </a:ext>
                  </a:extLst>
                </a:gridCol>
              </a:tblGrid>
              <a:tr h="385513">
                <a:tc>
                  <a:txBody>
                    <a:bodyPr/>
                    <a:lstStyle/>
                    <a:p>
                      <a:pPr marL="274320" indent="-274320">
                        <a:lnSpc>
                          <a:spcPct val="115000"/>
                        </a:lnSpc>
                        <a:spcAft>
                          <a:spcPts val="800"/>
                        </a:spcAft>
                      </a:pP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gridSpan="7">
                  <a:txBody>
                    <a:bodyPr/>
                    <a:lstStyle/>
                    <a:p>
                      <a:pPr marL="274320" indent="-274320">
                        <a:lnSpc>
                          <a:spcPct val="115000"/>
                        </a:lnSpc>
                        <a:spcAft>
                          <a:spcPts val="800"/>
                        </a:spcAft>
                      </a:pPr>
                      <a:r>
                        <a:rPr lang="en-BE" sz="1200" kern="100">
                          <a:effectLst/>
                        </a:rPr>
                        <a:t>European readiness</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Sum</a:t>
                      </a:r>
                    </a:p>
                  </a:txBody>
                  <a:tcPr marL="46138" marR="46138" marT="0" marB="0"/>
                </a:tc>
                <a:extLst>
                  <a:ext uri="{0D108BD9-81ED-4DB2-BD59-A6C34878D82A}">
                    <a16:rowId xmlns:a16="http://schemas.microsoft.com/office/drawing/2014/main" val="2910157734"/>
                  </a:ext>
                </a:extLst>
              </a:tr>
              <a:tr h="265239">
                <a:tc rowSpan="3">
                  <a:txBody>
                    <a:bodyPr/>
                    <a:lstStyle/>
                    <a:p>
                      <a:pPr marL="274320" indent="-274320">
                        <a:lnSpc>
                          <a:spcPct val="115000"/>
                        </a:lnSpc>
                        <a:spcAft>
                          <a:spcPts val="800"/>
                        </a:spcAft>
                      </a:pPr>
                      <a:r>
                        <a:rPr lang="en-BE" sz="1200" kern="100">
                          <a:effectLst/>
                        </a:rPr>
                        <a:t>Criteria</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2">
                  <a:txBody>
                    <a:bodyPr/>
                    <a:lstStyle/>
                    <a:p>
                      <a:pPr marL="274320" indent="-274320">
                        <a:lnSpc>
                          <a:spcPct val="115000"/>
                        </a:lnSpc>
                        <a:spcAft>
                          <a:spcPts val="800"/>
                        </a:spcAft>
                      </a:pPr>
                      <a:r>
                        <a:rPr lang="en-BE" sz="1200" kern="100">
                          <a:effectLst/>
                        </a:rPr>
                        <a:t>Social</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3">
                  <a:txBody>
                    <a:bodyPr/>
                    <a:lstStyle/>
                    <a:p>
                      <a:pPr marL="274320" indent="-274320">
                        <a:lnSpc>
                          <a:spcPct val="115000"/>
                        </a:lnSpc>
                        <a:spcAft>
                          <a:spcPts val="800"/>
                        </a:spcAft>
                      </a:pPr>
                      <a:r>
                        <a:rPr lang="en-BE" sz="1200" kern="100">
                          <a:effectLst/>
                        </a:rPr>
                        <a:t>Governance transparency</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3">
                  <a:txBody>
                    <a:bodyPr/>
                    <a:lstStyle/>
                    <a:p>
                      <a:pPr marL="274320" indent="-274320">
                        <a:lnSpc>
                          <a:spcPct val="115000"/>
                        </a:lnSpc>
                        <a:spcAft>
                          <a:spcPts val="800"/>
                        </a:spcAft>
                      </a:pPr>
                      <a:r>
                        <a:rPr lang="en-BE" sz="1200" kern="100">
                          <a:effectLst/>
                        </a:rPr>
                        <a:t>Language availability</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3">
                  <a:txBody>
                    <a:bodyPr/>
                    <a:lstStyle/>
                    <a:p>
                      <a:pPr marL="274320" indent="-274320">
                        <a:lnSpc>
                          <a:spcPct val="115000"/>
                        </a:lnSpc>
                        <a:spcAft>
                          <a:spcPts val="800"/>
                        </a:spcAft>
                      </a:pPr>
                      <a:r>
                        <a:rPr lang="en-BE" sz="1200" kern="100">
                          <a:effectLst/>
                        </a:rPr>
                        <a:t>Promotion of EU(-fit) solution</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gridSpan="3">
                  <a:txBody>
                    <a:bodyPr/>
                    <a:lstStyle/>
                    <a:p>
                      <a:pPr marL="274320" indent="-274320">
                        <a:lnSpc>
                          <a:spcPct val="115000"/>
                        </a:lnSpc>
                        <a:spcAft>
                          <a:spcPts val="800"/>
                        </a:spcAft>
                      </a:pPr>
                      <a:r>
                        <a:rPr lang="en-BE" sz="1200" kern="100">
                          <a:effectLst/>
                        </a:rPr>
                        <a:t>Operational Sovereignty</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3">
                  <a:txBody>
                    <a:bodyPr/>
                    <a:lstStyle/>
                    <a:p>
                      <a:pPr marL="274320" indent="-274320">
                        <a:lnSpc>
                          <a:spcPct val="115000"/>
                        </a:lnSpc>
                        <a:spcAft>
                          <a:spcPts val="800"/>
                        </a:spcAft>
                      </a:pP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extLst>
                  <a:ext uri="{0D108BD9-81ED-4DB2-BD59-A6C34878D82A}">
                    <a16:rowId xmlns:a16="http://schemas.microsoft.com/office/drawing/2014/main" val="2034700978"/>
                  </a:ext>
                </a:extLst>
              </a:tr>
              <a:tr h="203964">
                <a:tc vMerge="1">
                  <a:txBody>
                    <a:bodyPr/>
                    <a:lstStyle/>
                    <a:p>
                      <a:pPr marL="274320" indent="-274320">
                        <a:lnSpc>
                          <a:spcPct val="115000"/>
                        </a:lnSpc>
                        <a:spcAft>
                          <a:spcPts val="800"/>
                        </a:spcAft>
                      </a:pP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r>
                        <a:rPr lang="en-GB" sz="1200" kern="100">
                          <a:effectLst/>
                          <a:latin typeface="Aptos"/>
                          <a:ea typeface="Aptos" panose="020B0004020202020204" pitchFamily="34" charset="0"/>
                          <a:cs typeface="Times New Roman"/>
                        </a:rPr>
                        <a:t>Data located in EU?</a:t>
                      </a:r>
                      <a:endParaRPr lang="en-GB" sz="1200"/>
                    </a:p>
                  </a:txBody>
                  <a:tcPr marL="46138" marR="46138" marT="0" marB="0"/>
                </a:tc>
                <a:tc rowSpan="2">
                  <a:txBody>
                    <a:bodyPr/>
                    <a:lstStyle/>
                    <a:p>
                      <a:r>
                        <a:rPr lang="en-GB" sz="1200" kern="100">
                          <a:effectLst/>
                          <a:latin typeface="Aptos"/>
                          <a:ea typeface="Aptos" panose="020B0004020202020204" pitchFamily="34" charset="0"/>
                          <a:cs typeface="Times New Roman"/>
                        </a:rPr>
                        <a:t>HQ in the EU?</a:t>
                      </a:r>
                      <a:endParaRPr lang="en-GB" sz="1200"/>
                    </a:p>
                  </a:txBody>
                  <a:tcPr marL="46138" marR="46138" marT="0" marB="0"/>
                </a:tc>
                <a:tc rowSpan="2">
                  <a:txBody>
                    <a:bodyPr/>
                    <a:lstStyle/>
                    <a:p>
                      <a:r>
                        <a:rPr lang="en-GB" sz="1200" kern="100">
                          <a:effectLst/>
                          <a:latin typeface="Aptos"/>
                          <a:ea typeface="Aptos" panose="020B0004020202020204" pitchFamily="34" charset="0"/>
                          <a:cs typeface="Times New Roman"/>
                        </a:rPr>
                        <a:t>Distribution of FTE</a:t>
                      </a:r>
                      <a:endParaRPr lang="en-GB" sz="1200"/>
                    </a:p>
                  </a:txBody>
                  <a:tcPr marL="46138" marR="46138" marT="0" marB="0"/>
                </a:tc>
                <a:tc vMerge="1">
                  <a:txBody>
                    <a:bodyPr/>
                    <a:lstStyle/>
                    <a:p>
                      <a:endParaRPr lang="en-GB"/>
                    </a:p>
                  </a:txBody>
                  <a:tcPr/>
                </a:tc>
                <a:extLst>
                  <a:ext uri="{0D108BD9-81ED-4DB2-BD59-A6C34878D82A}">
                    <a16:rowId xmlns:a16="http://schemas.microsoft.com/office/drawing/2014/main" val="2096039747"/>
                  </a:ext>
                </a:extLst>
              </a:tr>
              <a:tr h="329424">
                <a:tc vMerge="1">
                  <a:txBody>
                    <a:bodyPr/>
                    <a:lstStyle/>
                    <a:p>
                      <a:endParaRPr lang="en-GB"/>
                    </a:p>
                  </a:txBody>
                  <a:tcPr/>
                </a:tc>
                <a:tc>
                  <a:txBody>
                    <a:bodyPr/>
                    <a:lstStyle/>
                    <a:p>
                      <a:r>
                        <a:rPr lang="en-BE" sz="1200" kern="100">
                          <a:effectLst/>
                          <a:latin typeface="Aptos"/>
                          <a:ea typeface="Aptos" panose="020B0004020202020204" pitchFamily="34" charset="0"/>
                          <a:cs typeface="Times New Roman"/>
                        </a:rPr>
                        <a:t>Gender balance</a:t>
                      </a:r>
                      <a:endParaRPr lang="en-GB" sz="1200">
                        <a:latin typeface="Aptos"/>
                        <a:cs typeface="Times New Roman"/>
                      </a:endParaRPr>
                    </a:p>
                  </a:txBody>
                  <a:tcPr marL="46138" marR="46138" marT="0" marB="0"/>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536675588"/>
                  </a:ext>
                </a:extLst>
              </a:tr>
              <a:tr h="387308">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Labyrinth</a:t>
                      </a:r>
                      <a:r>
                        <a:rPr lang="en-BE" sz="1200" kern="100" baseline="30000">
                          <a:effectLst/>
                          <a:latin typeface="Aptos"/>
                          <a:ea typeface="Aptos" panose="020B0004020202020204" pitchFamily="34" charset="0"/>
                          <a:cs typeface="Times New Roman"/>
                        </a:rPr>
                        <a:t>1</a:t>
                      </a:r>
                      <a:endParaRPr lang="en-BE" sz="12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BE" sz="1200" kern="100">
                          <a:effectLst/>
                        </a:rPr>
                        <a:t> 2,0</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1200" kern="100">
                          <a:effectLst/>
                        </a:rPr>
                        <a:t> 3,0</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1200" kern="100">
                          <a:effectLst/>
                        </a:rPr>
                        <a:t>3,0</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1200" kern="100">
                          <a:effectLst/>
                        </a:rPr>
                        <a:t> 5,0</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1200" kern="100">
                          <a:effectLst/>
                        </a:rPr>
                        <a:t> 5,0</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3,40</a:t>
                      </a:r>
                    </a:p>
                  </a:txBody>
                  <a:tcPr marL="46138" marR="46138" marT="0" marB="0"/>
                </a:tc>
                <a:extLst>
                  <a:ext uri="{0D108BD9-81ED-4DB2-BD59-A6C34878D82A}">
                    <a16:rowId xmlns:a16="http://schemas.microsoft.com/office/drawing/2014/main" val="4187485582"/>
                  </a:ext>
                </a:extLst>
              </a:tr>
              <a:tr h="580680">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Cryptomage</a:t>
                      </a:r>
                      <a:r>
                        <a:rPr lang="en-BE" sz="1200" kern="100" baseline="30000">
                          <a:effectLst/>
                          <a:latin typeface="Aptos"/>
                          <a:ea typeface="Aptos" panose="020B0004020202020204" pitchFamily="34" charset="0"/>
                          <a:cs typeface="Times New Roman"/>
                        </a:rPr>
                        <a:t>2</a:t>
                      </a:r>
                      <a:endParaRPr lang="en-BE" sz="12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BE" sz="1200" kern="100">
                          <a:effectLst/>
                        </a:rPr>
                        <a:t> 1,0</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1200" kern="100">
                          <a:effectLst/>
                        </a:rPr>
                        <a:t>5,0</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1200" kern="100">
                          <a:effectLst/>
                        </a:rPr>
                        <a:t>2,0</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1200" kern="100">
                          <a:effectLst/>
                        </a:rPr>
                        <a:t>0</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1200" kern="100">
                          <a:effectLst/>
                        </a:rPr>
                        <a:t>5,0</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1200" kern="100">
                          <a:effectLst/>
                          <a:latin typeface="Aptos"/>
                          <a:ea typeface="Aptos" panose="020B0004020202020204" pitchFamily="34" charset="0"/>
                          <a:cs typeface="Times New Roman"/>
                        </a:rPr>
                        <a:t>3,30</a:t>
                      </a:r>
                    </a:p>
                  </a:txBody>
                  <a:tcPr marL="46138" marR="46138" marT="0" marB="0"/>
                </a:tc>
                <a:extLst>
                  <a:ext uri="{0D108BD9-81ED-4DB2-BD59-A6C34878D82A}">
                    <a16:rowId xmlns:a16="http://schemas.microsoft.com/office/drawing/2014/main" val="30402718"/>
                  </a:ext>
                </a:extLst>
              </a:tr>
            </a:tbl>
          </a:graphicData>
        </a:graphic>
      </p:graphicFrame>
      <p:sp>
        <p:nvSpPr>
          <p:cNvPr id="7" name="Rectangle 6">
            <a:extLst>
              <a:ext uri="{FF2B5EF4-FFF2-40B4-BE49-F238E27FC236}">
                <a16:creationId xmlns:a16="http://schemas.microsoft.com/office/drawing/2014/main" id="{A7D2DBB1-AAD3-EC18-1A7C-1F40B2A5CBE7}"/>
              </a:ext>
            </a:extLst>
          </p:cNvPr>
          <p:cNvSpPr/>
          <p:nvPr/>
        </p:nvSpPr>
        <p:spPr>
          <a:xfrm>
            <a:off x="4467828" y="2604304"/>
            <a:ext cx="3176886" cy="1018715"/>
          </a:xfrm>
          <a:prstGeom prst="rect">
            <a:avLst/>
          </a:prstGeom>
          <a:noFill/>
          <a:ln w="38100">
            <a:solidFill>
              <a:srgbClr val="A831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BF697AD-F4EF-DA50-7F25-2B9EE8F8E52C}"/>
              </a:ext>
            </a:extLst>
          </p:cNvPr>
          <p:cNvSpPr/>
          <p:nvPr/>
        </p:nvSpPr>
        <p:spPr>
          <a:xfrm>
            <a:off x="9517995" y="2566594"/>
            <a:ext cx="805997" cy="1073991"/>
          </a:xfrm>
          <a:prstGeom prst="rect">
            <a:avLst/>
          </a:prstGeom>
          <a:noFill/>
          <a:ln w="38100">
            <a:solidFill>
              <a:srgbClr val="A831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7">
            <a:extLst>
              <a:ext uri="{FF2B5EF4-FFF2-40B4-BE49-F238E27FC236}">
                <a16:creationId xmlns:a16="http://schemas.microsoft.com/office/drawing/2014/main" id="{435F9934-71A9-04BE-D3F0-AFFAA5F267CC}"/>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The </a:t>
            </a:r>
            <a:r>
              <a:rPr lang="en-GB" sz="12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Cyberhive</a:t>
            </a:r>
            <a:r>
              <a:rPr lang="en-GB" sz="12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Matrix</a:t>
            </a:r>
            <a:r>
              <a:rPr lang="en-GB" sz="1200" dirty="0"/>
              <a:t> explained</a:t>
            </a:r>
            <a:endParaRPr lang="en-BE" sz="1200" dirty="0"/>
          </a:p>
        </p:txBody>
      </p:sp>
    </p:spTree>
    <p:extLst>
      <p:ext uri="{BB962C8B-B14F-4D97-AF65-F5344CB8AC3E}">
        <p14:creationId xmlns:p14="http://schemas.microsoft.com/office/powerpoint/2010/main" val="1386525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0BEF7780-1CF2-4233-B087-213CD07CA3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11" name="Object 10" hidden="1">
                        <a:extLst>
                          <a:ext uri="{FF2B5EF4-FFF2-40B4-BE49-F238E27FC236}">
                            <a16:creationId xmlns:a16="http://schemas.microsoft.com/office/drawing/2014/main" id="{0BEF7780-1CF2-4233-B087-213CD07CA39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88F926DF-3B89-D3F5-92CD-A763E1C261CE}"/>
              </a:ext>
            </a:extLst>
          </p:cNvPr>
          <p:cNvSpPr>
            <a:spLocks noGrp="1"/>
          </p:cNvSpPr>
          <p:nvPr>
            <p:ph type="body" sz="quarter" idx="10"/>
          </p:nvPr>
        </p:nvSpPr>
        <p:spPr/>
        <p:txBody>
          <a:bodyPr/>
          <a:lstStyle/>
          <a:p>
            <a:pPr marL="0" indent="0">
              <a:buNone/>
            </a:pPr>
            <a:r>
              <a:rPr lang="en-GB"/>
              <a:t>Our next steps</a:t>
            </a:r>
            <a:endParaRPr lang="en-BE"/>
          </a:p>
        </p:txBody>
      </p:sp>
    </p:spTree>
    <p:extLst>
      <p:ext uri="{BB962C8B-B14F-4D97-AF65-F5344CB8AC3E}">
        <p14:creationId xmlns:p14="http://schemas.microsoft.com/office/powerpoint/2010/main" val="4266944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58C44-D388-961A-E557-16F28974CF5C}"/>
            </a:ext>
          </a:extLst>
        </p:cNvPr>
        <p:cNvGrpSpPr/>
        <p:nvPr/>
      </p:nvGrpSpPr>
      <p:grpSpPr>
        <a:xfrm>
          <a:off x="0" y="0"/>
          <a:ext cx="0" cy="0"/>
          <a:chOff x="0" y="0"/>
          <a:chExt cx="0" cy="0"/>
        </a:xfrm>
      </p:grpSpPr>
      <p:sp>
        <p:nvSpPr>
          <p:cNvPr id="12" name="Title 34">
            <a:extLst>
              <a:ext uri="{FF2B5EF4-FFF2-40B4-BE49-F238E27FC236}">
                <a16:creationId xmlns:a16="http://schemas.microsoft.com/office/drawing/2014/main" id="{C6DC27B5-BEBC-EF8B-DD73-6E7CEAA1FAC4}"/>
              </a:ext>
            </a:extLst>
          </p:cNvPr>
          <p:cNvSpPr txBox="1">
            <a:spLocks/>
          </p:cNvSpPr>
          <p:nvPr/>
        </p:nvSpPr>
        <p:spPr>
          <a:xfrm>
            <a:off x="425354" y="404664"/>
            <a:ext cx="11342769" cy="77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t>The next Matrix participants</a:t>
            </a:r>
            <a:endParaRPr lang="en-GB" sz="3400"/>
          </a:p>
        </p:txBody>
      </p:sp>
      <p:sp>
        <p:nvSpPr>
          <p:cNvPr id="13" name="Text Placeholder 17">
            <a:extLst>
              <a:ext uri="{FF2B5EF4-FFF2-40B4-BE49-F238E27FC236}">
                <a16:creationId xmlns:a16="http://schemas.microsoft.com/office/drawing/2014/main" id="{7CD3223F-9225-2692-7F00-2B0B1CF09B66}"/>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Our next steps</a:t>
            </a:r>
            <a:endParaRPr lang="en-BE" sz="1200" dirty="0"/>
          </a:p>
        </p:txBody>
      </p:sp>
      <p:sp>
        <p:nvSpPr>
          <p:cNvPr id="23" name="Date Placeholder 22">
            <a:extLst>
              <a:ext uri="{FF2B5EF4-FFF2-40B4-BE49-F238E27FC236}">
                <a16:creationId xmlns:a16="http://schemas.microsoft.com/office/drawing/2014/main" id="{16768CEF-BDF0-014D-B8FB-3BAD1EB660BA}"/>
              </a:ext>
            </a:extLst>
          </p:cNvPr>
          <p:cNvSpPr>
            <a:spLocks noGrp="1"/>
          </p:cNvSpPr>
          <p:nvPr>
            <p:ph type="dt" sz="half" idx="10"/>
          </p:nvPr>
        </p:nvSpPr>
        <p:spPr/>
        <p:txBody>
          <a:bodyPr/>
          <a:lstStyle/>
          <a:p>
            <a:fld id="{F27EC1FB-3BA0-1244-9842-FB698733791E}" type="datetime1">
              <a:rPr lang="en-US" smtClean="0"/>
              <a:t>10/15/24</a:t>
            </a:fld>
            <a:endParaRPr lang="en-GB"/>
          </a:p>
        </p:txBody>
      </p:sp>
      <p:sp>
        <p:nvSpPr>
          <p:cNvPr id="24" name="Slide Number Placeholder 23">
            <a:extLst>
              <a:ext uri="{FF2B5EF4-FFF2-40B4-BE49-F238E27FC236}">
                <a16:creationId xmlns:a16="http://schemas.microsoft.com/office/drawing/2014/main" id="{3131F936-BFBB-1213-F6D1-90AF27226689}"/>
              </a:ext>
            </a:extLst>
          </p:cNvPr>
          <p:cNvSpPr>
            <a:spLocks noGrp="1"/>
          </p:cNvSpPr>
          <p:nvPr>
            <p:ph type="sldNum" sz="quarter" idx="12"/>
          </p:nvPr>
        </p:nvSpPr>
        <p:spPr/>
        <p:txBody>
          <a:bodyPr/>
          <a:lstStyle/>
          <a:p>
            <a:fld id="{A27ABD7E-8178-8F4E-A75A-D36FCF48E30E}" type="slidenum">
              <a:rPr lang="en-GB" smtClean="0"/>
              <a:t>23</a:t>
            </a:fld>
            <a:endParaRPr lang="en-GB"/>
          </a:p>
        </p:txBody>
      </p:sp>
      <p:sp>
        <p:nvSpPr>
          <p:cNvPr id="15" name="Rounded Rectangle 64">
            <a:extLst>
              <a:ext uri="{FF2B5EF4-FFF2-40B4-BE49-F238E27FC236}">
                <a16:creationId xmlns:a16="http://schemas.microsoft.com/office/drawing/2014/main" id="{A9E3858D-7192-605E-A6B0-BB2A01D64771}"/>
              </a:ext>
            </a:extLst>
          </p:cNvPr>
          <p:cNvSpPr>
            <a:spLocks/>
          </p:cNvSpPr>
          <p:nvPr/>
        </p:nvSpPr>
        <p:spPr>
          <a:xfrm>
            <a:off x="11989837" y="1"/>
            <a:ext cx="202163" cy="6858000"/>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0" tIns="243840" rIns="0" bIns="243840" rtlCol="0" anchor="ctr" anchorCtr="0"/>
          <a:lstStyle/>
          <a:p>
            <a:pPr algn="ctr"/>
            <a:endParaRPr lang="en-US" sz="3733">
              <a:solidFill>
                <a:srgbClr val="FFFFFF"/>
              </a:solidFill>
            </a:endParaRPr>
          </a:p>
        </p:txBody>
      </p:sp>
      <p:pic>
        <p:nvPicPr>
          <p:cNvPr id="34" name="Graphic 33" descr="Linear Graph with solid fill">
            <a:extLst>
              <a:ext uri="{FF2B5EF4-FFF2-40B4-BE49-F238E27FC236}">
                <a16:creationId xmlns:a16="http://schemas.microsoft.com/office/drawing/2014/main" id="{9D62B07F-CAD7-CE62-A7FF-8D71886752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1262" y="1618422"/>
            <a:ext cx="888352" cy="914400"/>
          </a:xfrm>
          <a:prstGeom prst="rect">
            <a:avLst/>
          </a:prstGeom>
        </p:spPr>
      </p:pic>
      <p:pic>
        <p:nvPicPr>
          <p:cNvPr id="36" name="Graphic 35" descr="Meeting with solid fill">
            <a:extLst>
              <a:ext uri="{FF2B5EF4-FFF2-40B4-BE49-F238E27FC236}">
                <a16:creationId xmlns:a16="http://schemas.microsoft.com/office/drawing/2014/main" id="{16F806EB-EE3D-5418-E5FB-5B4E2A8122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03146" y="1613143"/>
            <a:ext cx="914400" cy="914400"/>
          </a:xfrm>
          <a:prstGeom prst="rect">
            <a:avLst/>
          </a:prstGeom>
        </p:spPr>
      </p:pic>
      <p:sp>
        <p:nvSpPr>
          <p:cNvPr id="37" name="Rectangle 36">
            <a:extLst>
              <a:ext uri="{FF2B5EF4-FFF2-40B4-BE49-F238E27FC236}">
                <a16:creationId xmlns:a16="http://schemas.microsoft.com/office/drawing/2014/main" id="{9747EB8E-79DA-5BA6-E83E-95197A257AB2}"/>
              </a:ext>
            </a:extLst>
          </p:cNvPr>
          <p:cNvSpPr>
            <a:spLocks/>
          </p:cNvSpPr>
          <p:nvPr/>
        </p:nvSpPr>
        <p:spPr>
          <a:xfrm>
            <a:off x="6280905" y="2618722"/>
            <a:ext cx="3979223" cy="2415235"/>
          </a:xfrm>
          <a:prstGeom prst="rect">
            <a:avLst/>
          </a:prstGeom>
        </p:spPr>
        <p:txBody>
          <a:bodyPr wrap="square" lIns="46800" rIns="46800">
            <a:noAutofit/>
          </a:bodyPr>
          <a:lstStyle/>
          <a:p>
            <a:pPr fontAlgn="base">
              <a:spcBef>
                <a:spcPct val="0"/>
              </a:spcBef>
              <a:spcAft>
                <a:spcPct val="0"/>
              </a:spcAft>
            </a:pPr>
            <a:r>
              <a:rPr lang="en-GB" sz="1600" b="1">
                <a:latin typeface="+mj-lt"/>
                <a:cs typeface="Arial" charset="0"/>
              </a:rPr>
              <a:t>Improve engagement with participants</a:t>
            </a:r>
          </a:p>
          <a:p>
            <a:pPr fontAlgn="base">
              <a:spcBef>
                <a:spcPct val="0"/>
              </a:spcBef>
              <a:spcAft>
                <a:spcPct val="0"/>
              </a:spcAft>
            </a:pPr>
            <a:endParaRPr lang="en-GB" sz="1600">
              <a:latin typeface="+mj-lt"/>
              <a:cs typeface="Arial" charset="0"/>
            </a:endParaRPr>
          </a:p>
          <a:p>
            <a:pPr marL="285750" indent="-285750" fontAlgn="base">
              <a:spcBef>
                <a:spcPct val="0"/>
              </a:spcBef>
              <a:spcAft>
                <a:spcPct val="0"/>
              </a:spcAft>
              <a:buFont typeface="Arial" panose="020B0604020202020204" pitchFamily="34" charset="0"/>
              <a:buChar char="•"/>
            </a:pPr>
            <a:r>
              <a:rPr lang="en-GB" sz="1400">
                <a:latin typeface="+mj-lt"/>
                <a:cs typeface="Arial" charset="0"/>
              </a:rPr>
              <a:t>Understanding changing needs of the end-users and vendors</a:t>
            </a:r>
          </a:p>
          <a:p>
            <a:pPr marL="285750" indent="-285750" fontAlgn="base">
              <a:spcBef>
                <a:spcPct val="0"/>
              </a:spcBef>
              <a:spcAft>
                <a:spcPct val="0"/>
              </a:spcAft>
              <a:buFont typeface="Arial" panose="020B0604020202020204" pitchFamily="34" charset="0"/>
              <a:buChar char="•"/>
            </a:pPr>
            <a:r>
              <a:rPr lang="en-GB" sz="1400">
                <a:latin typeface="+mj-lt"/>
                <a:cs typeface="Arial" charset="0"/>
              </a:rPr>
              <a:t>Activate users to review solutions</a:t>
            </a:r>
          </a:p>
          <a:p>
            <a:pPr marL="285750" indent="-285750" fontAlgn="base">
              <a:spcBef>
                <a:spcPct val="0"/>
              </a:spcBef>
              <a:spcAft>
                <a:spcPct val="0"/>
              </a:spcAft>
              <a:buFont typeface="Arial" panose="020B0604020202020204" pitchFamily="34" charset="0"/>
              <a:buChar char="•"/>
            </a:pPr>
            <a:endParaRPr lang="en-GB" sz="1400">
              <a:latin typeface="+mj-lt"/>
              <a:cs typeface="Arial" charset="0"/>
            </a:endParaRPr>
          </a:p>
          <a:p>
            <a:pPr marL="285750" indent="-285750" fontAlgn="base">
              <a:spcBef>
                <a:spcPct val="0"/>
              </a:spcBef>
              <a:spcAft>
                <a:spcPct val="0"/>
              </a:spcAft>
              <a:buFont typeface="Arial" panose="020B0604020202020204" pitchFamily="34" charset="0"/>
              <a:buChar char="•"/>
            </a:pPr>
            <a:endParaRPr lang="en-GB" sz="1400">
              <a:latin typeface="+mj-lt"/>
              <a:cs typeface="Arial" charset="0"/>
            </a:endParaRPr>
          </a:p>
        </p:txBody>
      </p:sp>
      <p:sp>
        <p:nvSpPr>
          <p:cNvPr id="38" name="Rectangle 37">
            <a:extLst>
              <a:ext uri="{FF2B5EF4-FFF2-40B4-BE49-F238E27FC236}">
                <a16:creationId xmlns:a16="http://schemas.microsoft.com/office/drawing/2014/main" id="{24770616-4018-0D22-AB76-6EB327F1272E}"/>
              </a:ext>
            </a:extLst>
          </p:cNvPr>
          <p:cNvSpPr>
            <a:spLocks/>
          </p:cNvSpPr>
          <p:nvPr/>
        </p:nvSpPr>
        <p:spPr>
          <a:xfrm>
            <a:off x="1721564" y="2622645"/>
            <a:ext cx="4202901" cy="2415235"/>
          </a:xfrm>
          <a:prstGeom prst="rect">
            <a:avLst/>
          </a:prstGeom>
        </p:spPr>
        <p:txBody>
          <a:bodyPr wrap="square" lIns="46800" rIns="46800">
            <a:noAutofit/>
          </a:bodyPr>
          <a:lstStyle/>
          <a:p>
            <a:pPr fontAlgn="base">
              <a:spcBef>
                <a:spcPct val="0"/>
              </a:spcBef>
              <a:spcAft>
                <a:spcPct val="0"/>
              </a:spcAft>
            </a:pPr>
            <a:r>
              <a:rPr lang="en-GB" sz="1600" b="1">
                <a:latin typeface="+mj-lt"/>
                <a:cs typeface="Arial" charset="0"/>
              </a:rPr>
              <a:t>Increase user growth via ECSO’s community and your engagement!</a:t>
            </a:r>
            <a:br>
              <a:rPr lang="en-GB" sz="1600" b="1">
                <a:latin typeface="+mj-lt"/>
                <a:cs typeface="Arial" charset="0"/>
              </a:rPr>
            </a:br>
            <a:endParaRPr lang="en-GB" sz="1600" b="1">
              <a:latin typeface="+mj-lt"/>
              <a:cs typeface="Arial" charset="0"/>
            </a:endParaRPr>
          </a:p>
          <a:p>
            <a:pPr marL="285750" indent="-285750" fontAlgn="base">
              <a:spcBef>
                <a:spcPct val="0"/>
              </a:spcBef>
              <a:spcAft>
                <a:spcPct val="0"/>
              </a:spcAft>
              <a:buFont typeface="Arial" panose="020B0604020202020204" pitchFamily="34" charset="0"/>
              <a:buChar char="•"/>
            </a:pPr>
            <a:r>
              <a:rPr lang="en-GB" sz="1400">
                <a:latin typeface="+mj-lt"/>
                <a:cs typeface="Arial" charset="0"/>
              </a:rPr>
              <a:t>Involvement of the CISO Community, ECSO’s Invest4Cyber investor network and new partners!</a:t>
            </a:r>
          </a:p>
        </p:txBody>
      </p:sp>
      <p:cxnSp>
        <p:nvCxnSpPr>
          <p:cNvPr id="39" name="Straight Connector 38">
            <a:extLst>
              <a:ext uri="{FF2B5EF4-FFF2-40B4-BE49-F238E27FC236}">
                <a16:creationId xmlns:a16="http://schemas.microsoft.com/office/drawing/2014/main" id="{9D890A88-FB4E-E090-D161-A92E2BAF3328}"/>
              </a:ext>
            </a:extLst>
          </p:cNvPr>
          <p:cNvCxnSpPr>
            <a:cxnSpLocks/>
          </p:cNvCxnSpPr>
          <p:nvPr/>
        </p:nvCxnSpPr>
        <p:spPr>
          <a:xfrm>
            <a:off x="2731183" y="2567857"/>
            <a:ext cx="1511405" cy="0"/>
          </a:xfrm>
          <a:prstGeom prst="line">
            <a:avLst/>
          </a:prstGeom>
          <a:ln w="28575" cap="flat" cmpd="sng" algn="ctr">
            <a:solidFill>
              <a:srgbClr val="4FAE2D"/>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3A5839C-903E-EB4C-1157-11059085A679}"/>
              </a:ext>
            </a:extLst>
          </p:cNvPr>
          <p:cNvCxnSpPr>
            <a:cxnSpLocks/>
          </p:cNvCxnSpPr>
          <p:nvPr/>
        </p:nvCxnSpPr>
        <p:spPr>
          <a:xfrm>
            <a:off x="7113032" y="2525864"/>
            <a:ext cx="1511405" cy="0"/>
          </a:xfrm>
          <a:prstGeom prst="line">
            <a:avLst/>
          </a:prstGeom>
          <a:ln w="28575" cap="flat" cmpd="sng" algn="ctr">
            <a:solidFill>
              <a:srgbClr val="4FAE2D"/>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28C5768F-1A81-94B5-1739-320C72797BE1}"/>
              </a:ext>
            </a:extLst>
          </p:cNvPr>
          <p:cNvGrpSpPr/>
          <p:nvPr/>
        </p:nvGrpSpPr>
        <p:grpSpPr>
          <a:xfrm>
            <a:off x="1017217" y="4252323"/>
            <a:ext cx="10157566" cy="2201013"/>
            <a:chOff x="643305" y="3964513"/>
            <a:chExt cx="10157566" cy="2201013"/>
          </a:xfrm>
        </p:grpSpPr>
        <p:sp>
          <p:nvSpPr>
            <p:cNvPr id="2" name="Title 34">
              <a:extLst>
                <a:ext uri="{FF2B5EF4-FFF2-40B4-BE49-F238E27FC236}">
                  <a16:creationId xmlns:a16="http://schemas.microsoft.com/office/drawing/2014/main" id="{995E1989-72D9-77A7-FD4F-2C02F75D6B62}"/>
                </a:ext>
              </a:extLst>
            </p:cNvPr>
            <p:cNvSpPr txBox="1">
              <a:spLocks/>
            </p:cNvSpPr>
            <p:nvPr/>
          </p:nvSpPr>
          <p:spPr>
            <a:xfrm>
              <a:off x="2008288" y="5116973"/>
              <a:ext cx="956961" cy="1048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chemeClr val="bg1">
                      <a:lumMod val="50000"/>
                    </a:schemeClr>
                  </a:solidFill>
                </a:rPr>
                <a:t>NDR</a:t>
              </a:r>
            </a:p>
          </p:txBody>
        </p:sp>
        <p:sp>
          <p:nvSpPr>
            <p:cNvPr id="4" name="Title 34">
              <a:extLst>
                <a:ext uri="{FF2B5EF4-FFF2-40B4-BE49-F238E27FC236}">
                  <a16:creationId xmlns:a16="http://schemas.microsoft.com/office/drawing/2014/main" id="{C7825FDF-FDDF-7424-FE3D-596858968297}"/>
                </a:ext>
              </a:extLst>
            </p:cNvPr>
            <p:cNvSpPr txBox="1">
              <a:spLocks/>
            </p:cNvSpPr>
            <p:nvPr/>
          </p:nvSpPr>
          <p:spPr>
            <a:xfrm>
              <a:off x="3728858" y="5116973"/>
              <a:ext cx="956961" cy="1048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chemeClr val="bg1">
                      <a:lumMod val="50000"/>
                    </a:schemeClr>
                  </a:solidFill>
                </a:rPr>
                <a:t>MDR</a:t>
              </a:r>
            </a:p>
          </p:txBody>
        </p:sp>
        <p:sp>
          <p:nvSpPr>
            <p:cNvPr id="5" name="Title 34">
              <a:extLst>
                <a:ext uri="{FF2B5EF4-FFF2-40B4-BE49-F238E27FC236}">
                  <a16:creationId xmlns:a16="http://schemas.microsoft.com/office/drawing/2014/main" id="{8B37A83D-8222-FDE1-22C0-779BA2FFA87E}"/>
                </a:ext>
              </a:extLst>
            </p:cNvPr>
            <p:cNvSpPr txBox="1">
              <a:spLocks/>
            </p:cNvSpPr>
            <p:nvPr/>
          </p:nvSpPr>
          <p:spPr>
            <a:xfrm>
              <a:off x="5852753" y="5116972"/>
              <a:ext cx="956961" cy="1048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chemeClr val="bg1">
                      <a:lumMod val="50000"/>
                    </a:schemeClr>
                  </a:solidFill>
                </a:rPr>
                <a:t>XDR</a:t>
              </a:r>
            </a:p>
          </p:txBody>
        </p:sp>
        <p:sp>
          <p:nvSpPr>
            <p:cNvPr id="11" name="Title 34">
              <a:extLst>
                <a:ext uri="{FF2B5EF4-FFF2-40B4-BE49-F238E27FC236}">
                  <a16:creationId xmlns:a16="http://schemas.microsoft.com/office/drawing/2014/main" id="{79B35AB3-D466-DEBC-B898-B28A6731A266}"/>
                </a:ext>
              </a:extLst>
            </p:cNvPr>
            <p:cNvSpPr txBox="1">
              <a:spLocks/>
            </p:cNvSpPr>
            <p:nvPr/>
          </p:nvSpPr>
          <p:spPr>
            <a:xfrm>
              <a:off x="7803785" y="5116972"/>
              <a:ext cx="2997086" cy="1048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chemeClr val="bg1">
                      <a:lumMod val="50000"/>
                    </a:schemeClr>
                  </a:solidFill>
                </a:rPr>
                <a:t>SOC as a Service</a:t>
              </a:r>
            </a:p>
          </p:txBody>
        </p:sp>
        <p:sp>
          <p:nvSpPr>
            <p:cNvPr id="17" name="Title 34">
              <a:extLst>
                <a:ext uri="{FF2B5EF4-FFF2-40B4-BE49-F238E27FC236}">
                  <a16:creationId xmlns:a16="http://schemas.microsoft.com/office/drawing/2014/main" id="{ADB028D3-ED57-3920-5A01-6E831B5C79DE}"/>
                </a:ext>
              </a:extLst>
            </p:cNvPr>
            <p:cNvSpPr txBox="1">
              <a:spLocks/>
            </p:cNvSpPr>
            <p:nvPr/>
          </p:nvSpPr>
          <p:spPr>
            <a:xfrm>
              <a:off x="4846835" y="4578528"/>
              <a:ext cx="2778001" cy="1048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400">
                  <a:solidFill>
                    <a:schemeClr val="tx1">
                      <a:lumMod val="75000"/>
                      <a:lumOff val="25000"/>
                    </a:schemeClr>
                  </a:solidFill>
                </a:rPr>
                <a:t>Continuous Monitoring</a:t>
              </a:r>
            </a:p>
          </p:txBody>
        </p:sp>
        <p:sp>
          <p:nvSpPr>
            <p:cNvPr id="25" name="Title 34">
              <a:extLst>
                <a:ext uri="{FF2B5EF4-FFF2-40B4-BE49-F238E27FC236}">
                  <a16:creationId xmlns:a16="http://schemas.microsoft.com/office/drawing/2014/main" id="{47559BA2-3B7D-5182-8E70-ABCB65DAD8AC}"/>
                </a:ext>
              </a:extLst>
            </p:cNvPr>
            <p:cNvSpPr txBox="1">
              <a:spLocks/>
            </p:cNvSpPr>
            <p:nvPr/>
          </p:nvSpPr>
          <p:spPr>
            <a:xfrm>
              <a:off x="5755492" y="4004605"/>
              <a:ext cx="1675513" cy="1048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a:t>Detect</a:t>
              </a:r>
            </a:p>
          </p:txBody>
        </p:sp>
        <p:sp>
          <p:nvSpPr>
            <p:cNvPr id="27" name="Title 34">
              <a:extLst>
                <a:ext uri="{FF2B5EF4-FFF2-40B4-BE49-F238E27FC236}">
                  <a16:creationId xmlns:a16="http://schemas.microsoft.com/office/drawing/2014/main" id="{D2535EFE-1FBB-4110-7457-A357B51A9011}"/>
                </a:ext>
              </a:extLst>
            </p:cNvPr>
            <p:cNvSpPr txBox="1">
              <a:spLocks/>
            </p:cNvSpPr>
            <p:nvPr/>
          </p:nvSpPr>
          <p:spPr>
            <a:xfrm>
              <a:off x="643305" y="3964513"/>
              <a:ext cx="1675513" cy="1048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a:t>Govern</a:t>
              </a:r>
            </a:p>
          </p:txBody>
        </p:sp>
        <p:sp>
          <p:nvSpPr>
            <p:cNvPr id="28" name="Title 34">
              <a:extLst>
                <a:ext uri="{FF2B5EF4-FFF2-40B4-BE49-F238E27FC236}">
                  <a16:creationId xmlns:a16="http://schemas.microsoft.com/office/drawing/2014/main" id="{B0041728-2206-640D-E301-DAF0C464E593}"/>
                </a:ext>
              </a:extLst>
            </p:cNvPr>
            <p:cNvSpPr txBox="1">
              <a:spLocks/>
            </p:cNvSpPr>
            <p:nvPr/>
          </p:nvSpPr>
          <p:spPr>
            <a:xfrm>
              <a:off x="2321322" y="3967978"/>
              <a:ext cx="1675513" cy="1048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a:t>Identify</a:t>
              </a:r>
            </a:p>
          </p:txBody>
        </p:sp>
        <p:sp>
          <p:nvSpPr>
            <p:cNvPr id="29" name="Title 34">
              <a:extLst>
                <a:ext uri="{FF2B5EF4-FFF2-40B4-BE49-F238E27FC236}">
                  <a16:creationId xmlns:a16="http://schemas.microsoft.com/office/drawing/2014/main" id="{5EE7CF39-45F1-44E1-B392-6962E31B6318}"/>
                </a:ext>
              </a:extLst>
            </p:cNvPr>
            <p:cNvSpPr txBox="1">
              <a:spLocks/>
            </p:cNvSpPr>
            <p:nvPr/>
          </p:nvSpPr>
          <p:spPr>
            <a:xfrm>
              <a:off x="4024550" y="3978597"/>
              <a:ext cx="1675513" cy="1048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a:t>Protect</a:t>
              </a:r>
            </a:p>
          </p:txBody>
        </p:sp>
        <p:sp>
          <p:nvSpPr>
            <p:cNvPr id="30" name="Title 34">
              <a:extLst>
                <a:ext uri="{FF2B5EF4-FFF2-40B4-BE49-F238E27FC236}">
                  <a16:creationId xmlns:a16="http://schemas.microsoft.com/office/drawing/2014/main" id="{2C22485D-19EF-2A41-33FB-6FFE76B82027}"/>
                </a:ext>
              </a:extLst>
            </p:cNvPr>
            <p:cNvSpPr txBox="1">
              <a:spLocks/>
            </p:cNvSpPr>
            <p:nvPr/>
          </p:nvSpPr>
          <p:spPr>
            <a:xfrm>
              <a:off x="7394416" y="3998033"/>
              <a:ext cx="1675513" cy="1048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a:t>Respond</a:t>
              </a:r>
            </a:p>
          </p:txBody>
        </p:sp>
        <p:sp>
          <p:nvSpPr>
            <p:cNvPr id="31" name="Title 34">
              <a:extLst>
                <a:ext uri="{FF2B5EF4-FFF2-40B4-BE49-F238E27FC236}">
                  <a16:creationId xmlns:a16="http://schemas.microsoft.com/office/drawing/2014/main" id="{0463F1DA-D3D8-2272-DB3E-AE6A5C1C97F4}"/>
                </a:ext>
              </a:extLst>
            </p:cNvPr>
            <p:cNvSpPr txBox="1">
              <a:spLocks/>
            </p:cNvSpPr>
            <p:nvPr/>
          </p:nvSpPr>
          <p:spPr>
            <a:xfrm>
              <a:off x="9125358" y="3982890"/>
              <a:ext cx="1675513" cy="1048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a:t>Recover</a:t>
              </a:r>
            </a:p>
          </p:txBody>
        </p:sp>
        <p:sp>
          <p:nvSpPr>
            <p:cNvPr id="43" name="Left Bracket 42">
              <a:extLst>
                <a:ext uri="{FF2B5EF4-FFF2-40B4-BE49-F238E27FC236}">
                  <a16:creationId xmlns:a16="http://schemas.microsoft.com/office/drawing/2014/main" id="{C167C1A4-E301-F863-5249-49E4EA7DCAD8}"/>
                </a:ext>
              </a:extLst>
            </p:cNvPr>
            <p:cNvSpPr/>
            <p:nvPr/>
          </p:nvSpPr>
          <p:spPr bwMode="auto">
            <a:xfrm rot="5400000">
              <a:off x="6218345" y="3601332"/>
              <a:ext cx="45719" cy="2379599"/>
            </a:xfrm>
            <a:prstGeom prst="leftBracket">
              <a:avLst/>
            </a:prstGeom>
            <a:noFill/>
            <a:ln w="28575" cap="rnd" cmpd="sng" algn="ctr">
              <a:solidFill>
                <a:srgbClr val="4FAE2D"/>
              </a:solidFill>
              <a:prstDash val="solid"/>
              <a:bevel/>
              <a:headEnd type="none" w="med" len="med"/>
              <a:tailEnd type="none" w="med" len="med"/>
            </a:ln>
            <a:effectLst/>
          </p:spPr>
          <p:txBody>
            <a:bodyPr rtlCol="0" anchor="ctr"/>
            <a:lstStyle/>
            <a:p>
              <a:pPr algn="ctr"/>
              <a:endParaRPr lang="en-GB" sz="1400">
                <a:latin typeface="+mj-lt"/>
              </a:endParaRPr>
            </a:p>
          </p:txBody>
        </p:sp>
        <p:sp>
          <p:nvSpPr>
            <p:cNvPr id="44" name="Left Bracket 43">
              <a:extLst>
                <a:ext uri="{FF2B5EF4-FFF2-40B4-BE49-F238E27FC236}">
                  <a16:creationId xmlns:a16="http://schemas.microsoft.com/office/drawing/2014/main" id="{43B643EE-D8FF-1573-91BA-DAF48CD0000E}"/>
                </a:ext>
              </a:extLst>
            </p:cNvPr>
            <p:cNvSpPr/>
            <p:nvPr/>
          </p:nvSpPr>
          <p:spPr bwMode="auto">
            <a:xfrm rot="5400000">
              <a:off x="5940853" y="1325729"/>
              <a:ext cx="66979" cy="8215826"/>
            </a:xfrm>
            <a:prstGeom prst="leftBracket">
              <a:avLst/>
            </a:prstGeom>
            <a:noFill/>
            <a:ln w="28575" cap="rnd" cmpd="sng" algn="ctr">
              <a:solidFill>
                <a:srgbClr val="4FAE2D"/>
              </a:solidFill>
              <a:prstDash val="solid"/>
              <a:bevel/>
              <a:headEnd type="none" w="med" len="med"/>
              <a:tailEnd type="none" w="med" len="med"/>
            </a:ln>
            <a:effectLst/>
          </p:spPr>
          <p:txBody>
            <a:bodyPr rtlCol="0" anchor="ctr"/>
            <a:lstStyle/>
            <a:p>
              <a:pPr algn="ctr"/>
              <a:endParaRPr lang="en-GB" sz="1400">
                <a:latin typeface="+mj-lt"/>
              </a:endParaRPr>
            </a:p>
          </p:txBody>
        </p:sp>
      </p:grpSp>
    </p:spTree>
    <p:extLst>
      <p:ext uri="{BB962C8B-B14F-4D97-AF65-F5344CB8AC3E}">
        <p14:creationId xmlns:p14="http://schemas.microsoft.com/office/powerpoint/2010/main" val="3769386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41E327D-D3C6-7611-D22E-F8E6619505DE}"/>
              </a:ext>
            </a:extLst>
          </p:cNvPr>
          <p:cNvGraphicFramePr>
            <a:graphicFrameLocks noGrp="1"/>
          </p:cNvGraphicFramePr>
          <p:nvPr>
            <p:extLst>
              <p:ext uri="{D42A27DB-BD31-4B8C-83A1-F6EECF244321}">
                <p14:modId xmlns:p14="http://schemas.microsoft.com/office/powerpoint/2010/main" val="3439894289"/>
              </p:ext>
            </p:extLst>
          </p:nvPr>
        </p:nvGraphicFramePr>
        <p:xfrm>
          <a:off x="1308991" y="2083165"/>
          <a:ext cx="9197501" cy="1524000"/>
        </p:xfrm>
        <a:graphic>
          <a:graphicData uri="http://schemas.openxmlformats.org/drawingml/2006/table">
            <a:tbl>
              <a:tblPr firstRow="1" bandRow="1">
                <a:tableStyleId>{93296810-A885-4BE3-A3E7-6D5BEEA58F35}</a:tableStyleId>
              </a:tblPr>
              <a:tblGrid>
                <a:gridCol w="3926672">
                  <a:extLst>
                    <a:ext uri="{9D8B030D-6E8A-4147-A177-3AD203B41FA5}">
                      <a16:colId xmlns:a16="http://schemas.microsoft.com/office/drawing/2014/main" val="2110564025"/>
                    </a:ext>
                  </a:extLst>
                </a:gridCol>
                <a:gridCol w="5270829">
                  <a:extLst>
                    <a:ext uri="{9D8B030D-6E8A-4147-A177-3AD203B41FA5}">
                      <a16:colId xmlns:a16="http://schemas.microsoft.com/office/drawing/2014/main" val="1370259099"/>
                    </a:ext>
                  </a:extLst>
                </a:gridCol>
              </a:tblGrid>
              <a:tr h="303146">
                <a:tc>
                  <a:txBody>
                    <a:bodyPr/>
                    <a:lstStyle/>
                    <a:p>
                      <a:r>
                        <a:rPr lang="en-GB"/>
                        <a:t>Criteria</a:t>
                      </a:r>
                    </a:p>
                  </a:txBody>
                  <a:tcPr/>
                </a:tc>
                <a:tc>
                  <a:txBody>
                    <a:bodyPr/>
                    <a:lstStyle/>
                    <a:p>
                      <a:r>
                        <a:rPr lang="en-GB"/>
                        <a:t>Unit</a:t>
                      </a:r>
                    </a:p>
                  </a:txBody>
                  <a:tcPr/>
                </a:tc>
                <a:extLst>
                  <a:ext uri="{0D108BD9-81ED-4DB2-BD59-A6C34878D82A}">
                    <a16:rowId xmlns:a16="http://schemas.microsoft.com/office/drawing/2014/main" val="1906628877"/>
                  </a:ext>
                </a:extLst>
              </a:tr>
              <a:tr h="225621">
                <a:tc gridSpan="2">
                  <a:txBody>
                    <a:bodyPr/>
                    <a:lstStyle/>
                    <a:p>
                      <a:r>
                        <a:rPr lang="en-GB" sz="1600" b="1" dirty="0"/>
                        <a:t>Solution</a:t>
                      </a:r>
                    </a:p>
                  </a:txBody>
                  <a:tcPr/>
                </a:tc>
                <a:tc hMerge="1">
                  <a:txBody>
                    <a:bodyPr/>
                    <a:lstStyle/>
                    <a:p>
                      <a:endParaRPr/>
                    </a:p>
                  </a:txBody>
                  <a:tcPr/>
                </a:tc>
                <a:extLst>
                  <a:ext uri="{0D108BD9-81ED-4DB2-BD59-A6C34878D82A}">
                    <a16:rowId xmlns:a16="http://schemas.microsoft.com/office/drawing/2014/main" val="1520747958"/>
                  </a:ext>
                </a:extLst>
              </a:tr>
              <a:tr h="303146">
                <a:tc>
                  <a:txBody>
                    <a:bodyPr/>
                    <a:lstStyle/>
                    <a:p>
                      <a:r>
                        <a:rPr lang="en-GB" sz="1600"/>
                        <a:t>Future proof</a:t>
                      </a:r>
                    </a:p>
                  </a:txBody>
                  <a:tcPr/>
                </a:tc>
                <a:tc>
                  <a:txBody>
                    <a:bodyPr/>
                    <a:lstStyle/>
                    <a:p>
                      <a:r>
                        <a:rPr lang="en-GB" sz="1600" dirty="0"/>
                        <a:t>Patents in (EU) patent office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Supply chain security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Anti-lock-in mechanism</a:t>
                      </a:r>
                    </a:p>
                  </a:txBody>
                  <a:tcPr/>
                </a:tc>
                <a:extLst>
                  <a:ext uri="{0D108BD9-81ED-4DB2-BD59-A6C34878D82A}">
                    <a16:rowId xmlns:a16="http://schemas.microsoft.com/office/drawing/2014/main" val="148893202"/>
                  </a:ext>
                </a:extLst>
              </a:tr>
            </a:tbl>
          </a:graphicData>
        </a:graphic>
      </p:graphicFrame>
      <p:sp>
        <p:nvSpPr>
          <p:cNvPr id="7" name="Title 34">
            <a:extLst>
              <a:ext uri="{FF2B5EF4-FFF2-40B4-BE49-F238E27FC236}">
                <a16:creationId xmlns:a16="http://schemas.microsoft.com/office/drawing/2014/main" id="{638E9641-61F9-60E7-85F3-F355B25C4797}"/>
              </a:ext>
            </a:extLst>
          </p:cNvPr>
          <p:cNvSpPr txBox="1">
            <a:spLocks/>
          </p:cNvSpPr>
          <p:nvPr/>
        </p:nvSpPr>
        <p:spPr>
          <a:xfrm>
            <a:off x="425354" y="404664"/>
            <a:ext cx="11342769" cy="77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400"/>
              <a:t>Future includes</a:t>
            </a:r>
          </a:p>
        </p:txBody>
      </p:sp>
      <p:sp>
        <p:nvSpPr>
          <p:cNvPr id="10" name="Date Placeholder 9">
            <a:extLst>
              <a:ext uri="{FF2B5EF4-FFF2-40B4-BE49-F238E27FC236}">
                <a16:creationId xmlns:a16="http://schemas.microsoft.com/office/drawing/2014/main" id="{4BA57896-8C1C-2ED3-BE8F-E8D395B385B9}"/>
              </a:ext>
            </a:extLst>
          </p:cNvPr>
          <p:cNvSpPr>
            <a:spLocks noGrp="1"/>
          </p:cNvSpPr>
          <p:nvPr>
            <p:ph type="dt" sz="half" idx="10"/>
          </p:nvPr>
        </p:nvSpPr>
        <p:spPr/>
        <p:txBody>
          <a:bodyPr/>
          <a:lstStyle/>
          <a:p>
            <a:fld id="{C3A627FA-80CA-554D-B24A-A0446F9A3E99}" type="datetime1">
              <a:rPr lang="en-US" smtClean="0"/>
              <a:t>10/15/24</a:t>
            </a:fld>
            <a:endParaRPr lang="en-GB"/>
          </a:p>
        </p:txBody>
      </p:sp>
      <p:sp>
        <p:nvSpPr>
          <p:cNvPr id="11" name="Slide Number Placeholder 10">
            <a:extLst>
              <a:ext uri="{FF2B5EF4-FFF2-40B4-BE49-F238E27FC236}">
                <a16:creationId xmlns:a16="http://schemas.microsoft.com/office/drawing/2014/main" id="{CC5C4951-F1E5-78CA-D770-70CAED0DAE21}"/>
              </a:ext>
            </a:extLst>
          </p:cNvPr>
          <p:cNvSpPr>
            <a:spLocks noGrp="1"/>
          </p:cNvSpPr>
          <p:nvPr>
            <p:ph type="sldNum" sz="quarter" idx="12"/>
          </p:nvPr>
        </p:nvSpPr>
        <p:spPr/>
        <p:txBody>
          <a:bodyPr/>
          <a:lstStyle/>
          <a:p>
            <a:fld id="{A27ABD7E-8178-8F4E-A75A-D36FCF48E30E}" type="slidenum">
              <a:rPr lang="en-GB" smtClean="0"/>
              <a:t>24</a:t>
            </a:fld>
            <a:endParaRPr lang="en-GB"/>
          </a:p>
        </p:txBody>
      </p:sp>
      <p:pic>
        <p:nvPicPr>
          <p:cNvPr id="12" name="Picture 11">
            <a:extLst>
              <a:ext uri="{FF2B5EF4-FFF2-40B4-BE49-F238E27FC236}">
                <a16:creationId xmlns:a16="http://schemas.microsoft.com/office/drawing/2014/main" id="{12542B68-35CF-5C90-D34C-51D19ECE2DEA}"/>
              </a:ext>
            </a:extLst>
          </p:cNvPr>
          <p:cNvPicPr>
            <a:picLocks noChangeAspect="1"/>
          </p:cNvPicPr>
          <p:nvPr/>
        </p:nvPicPr>
        <p:blipFill>
          <a:blip r:embed="rId2"/>
          <a:stretch>
            <a:fillRect/>
          </a:stretch>
        </p:blipFill>
        <p:spPr>
          <a:xfrm>
            <a:off x="4985665" y="6392199"/>
            <a:ext cx="2140375" cy="365125"/>
          </a:xfrm>
          <a:prstGeom prst="rect">
            <a:avLst/>
          </a:prstGeom>
        </p:spPr>
      </p:pic>
      <p:sp>
        <p:nvSpPr>
          <p:cNvPr id="3" name="TextBox 2">
            <a:extLst>
              <a:ext uri="{FF2B5EF4-FFF2-40B4-BE49-F238E27FC236}">
                <a16:creationId xmlns:a16="http://schemas.microsoft.com/office/drawing/2014/main" id="{C838FAF0-FBF9-E0C4-3E46-EA795653FDB1}"/>
              </a:ext>
            </a:extLst>
          </p:cNvPr>
          <p:cNvSpPr txBox="1"/>
          <p:nvPr/>
        </p:nvSpPr>
        <p:spPr>
          <a:xfrm>
            <a:off x="838200" y="3798242"/>
            <a:ext cx="6096000" cy="369332"/>
          </a:xfrm>
          <a:prstGeom prst="rect">
            <a:avLst/>
          </a:prstGeom>
          <a:noFill/>
        </p:spPr>
        <p:txBody>
          <a:bodyPr wrap="square">
            <a:spAutoFit/>
          </a:bodyPr>
          <a:lstStyle/>
          <a:p>
            <a:pPr marL="285750" indent="-285750" fontAlgn="base">
              <a:spcBef>
                <a:spcPct val="0"/>
              </a:spcBef>
              <a:spcAft>
                <a:spcPct val="0"/>
              </a:spcAft>
              <a:buFont typeface="Arial" panose="020B0604020202020204" pitchFamily="34" charset="0"/>
              <a:buChar char="•"/>
            </a:pPr>
            <a:r>
              <a:rPr lang="en-GB" sz="1800" dirty="0">
                <a:cs typeface="Arial" charset="0"/>
              </a:rPr>
              <a:t>Badges to indicate frontrunners</a:t>
            </a:r>
          </a:p>
        </p:txBody>
      </p:sp>
      <p:pic>
        <p:nvPicPr>
          <p:cNvPr id="5" name="Picture 4">
            <a:extLst>
              <a:ext uri="{FF2B5EF4-FFF2-40B4-BE49-F238E27FC236}">
                <a16:creationId xmlns:a16="http://schemas.microsoft.com/office/drawing/2014/main" id="{83F243F4-0DB7-572C-8D58-A0B146749656}"/>
              </a:ext>
            </a:extLst>
          </p:cNvPr>
          <p:cNvPicPr>
            <a:picLocks noChangeAspect="1"/>
          </p:cNvPicPr>
          <p:nvPr/>
        </p:nvPicPr>
        <p:blipFill>
          <a:blip r:embed="rId3"/>
          <a:stretch>
            <a:fillRect/>
          </a:stretch>
        </p:blipFill>
        <p:spPr>
          <a:xfrm>
            <a:off x="2734981" y="4327567"/>
            <a:ext cx="6722037" cy="1552644"/>
          </a:xfrm>
          <a:prstGeom prst="rect">
            <a:avLst/>
          </a:prstGeom>
        </p:spPr>
      </p:pic>
      <p:sp>
        <p:nvSpPr>
          <p:cNvPr id="8" name="TextBox 7">
            <a:extLst>
              <a:ext uri="{FF2B5EF4-FFF2-40B4-BE49-F238E27FC236}">
                <a16:creationId xmlns:a16="http://schemas.microsoft.com/office/drawing/2014/main" id="{7593D1DA-6218-D35F-78EA-DDCA13EB317A}"/>
              </a:ext>
            </a:extLst>
          </p:cNvPr>
          <p:cNvSpPr txBox="1"/>
          <p:nvPr/>
        </p:nvSpPr>
        <p:spPr>
          <a:xfrm>
            <a:off x="838200" y="1558604"/>
            <a:ext cx="6096000" cy="369332"/>
          </a:xfrm>
          <a:prstGeom prst="rect">
            <a:avLst/>
          </a:prstGeom>
          <a:noFill/>
        </p:spPr>
        <p:txBody>
          <a:bodyPr wrap="square">
            <a:spAutoFit/>
          </a:bodyPr>
          <a:lstStyle/>
          <a:p>
            <a:pPr marL="285750" indent="-285750" fontAlgn="base">
              <a:spcBef>
                <a:spcPct val="0"/>
              </a:spcBef>
              <a:spcAft>
                <a:spcPct val="0"/>
              </a:spcAft>
              <a:buFont typeface="Arial" panose="020B0604020202020204" pitchFamily="34" charset="0"/>
              <a:buChar char="•"/>
            </a:pPr>
            <a:r>
              <a:rPr lang="en-GB" sz="1800">
                <a:cs typeface="Arial" charset="0"/>
              </a:rPr>
              <a:t>More criteria</a:t>
            </a:r>
          </a:p>
        </p:txBody>
      </p:sp>
      <p:sp>
        <p:nvSpPr>
          <p:cNvPr id="9" name="Rounded Rectangle 64">
            <a:extLst>
              <a:ext uri="{FF2B5EF4-FFF2-40B4-BE49-F238E27FC236}">
                <a16:creationId xmlns:a16="http://schemas.microsoft.com/office/drawing/2014/main" id="{30FD889E-CF1C-8C90-2F85-8693825263A6}"/>
              </a:ext>
            </a:extLst>
          </p:cNvPr>
          <p:cNvSpPr>
            <a:spLocks/>
          </p:cNvSpPr>
          <p:nvPr/>
        </p:nvSpPr>
        <p:spPr>
          <a:xfrm>
            <a:off x="11989837" y="1"/>
            <a:ext cx="202163" cy="6858000"/>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2" name="Text Placeholder 17">
            <a:extLst>
              <a:ext uri="{FF2B5EF4-FFF2-40B4-BE49-F238E27FC236}">
                <a16:creationId xmlns:a16="http://schemas.microsoft.com/office/drawing/2014/main" id="{4559CE61-C0F9-7C3C-33A2-6CD428D74640}"/>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Our next steps</a:t>
            </a:r>
            <a:endParaRPr lang="en-BE" sz="1200" dirty="0"/>
          </a:p>
        </p:txBody>
      </p:sp>
    </p:spTree>
    <p:extLst>
      <p:ext uri="{BB962C8B-B14F-4D97-AF65-F5344CB8AC3E}">
        <p14:creationId xmlns:p14="http://schemas.microsoft.com/office/powerpoint/2010/main" val="3902720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B12A38-9D2F-8A4D-2319-1E70C73F36D6}"/>
              </a:ext>
            </a:extLst>
          </p:cNvPr>
          <p:cNvSpPr>
            <a:spLocks noGrp="1"/>
          </p:cNvSpPr>
          <p:nvPr>
            <p:ph idx="1"/>
          </p:nvPr>
        </p:nvSpPr>
        <p:spPr>
          <a:xfrm>
            <a:off x="798052" y="1442539"/>
            <a:ext cx="10515600" cy="4351338"/>
          </a:xfrm>
        </p:spPr>
        <p:txBody>
          <a:bodyPr>
            <a:normAutofit fontScale="92500" lnSpcReduction="10000"/>
          </a:bodyPr>
          <a:lstStyle/>
          <a:p>
            <a:pPr marL="0" indent="0">
              <a:buNone/>
            </a:pPr>
            <a:r>
              <a:rPr lang="en-GB" sz="2000" b="1" dirty="0"/>
              <a:t>Vendors</a:t>
            </a:r>
          </a:p>
          <a:p>
            <a:pPr marL="0" indent="0">
              <a:buNone/>
            </a:pPr>
            <a:r>
              <a:rPr lang="en-GB" sz="2000" dirty="0"/>
              <a:t>Available to all </a:t>
            </a:r>
            <a:r>
              <a:rPr lang="en-GB" sz="2000" dirty="0" err="1"/>
              <a:t>Cyberhive</a:t>
            </a:r>
            <a:r>
              <a:rPr lang="en-GB" sz="2000" dirty="0"/>
              <a:t> members! The next Matrix Q4 2024 will be published in the new year.  Participate by:</a:t>
            </a:r>
            <a:endParaRPr lang="en-GB" sz="2000" b="1" dirty="0"/>
          </a:p>
          <a:p>
            <a:pPr lvl="1"/>
            <a:r>
              <a:rPr lang="en-GB" sz="2000" dirty="0"/>
              <a:t>Registration to </a:t>
            </a:r>
            <a:r>
              <a:rPr lang="en-GB" sz="2000" dirty="0" err="1"/>
              <a:t>Cyberhive</a:t>
            </a:r>
            <a:r>
              <a:rPr lang="en-GB" sz="2000" dirty="0"/>
              <a:t> (basic or professional membership)</a:t>
            </a:r>
          </a:p>
          <a:p>
            <a:pPr lvl="2"/>
            <a:r>
              <a:rPr lang="en-GB" dirty="0"/>
              <a:t>HQ in Europe (EU, UK, EEA, EFTA), 50% &gt; FTE in Europe, GDPR compliant, No major ownership outside Europe</a:t>
            </a:r>
          </a:p>
          <a:p>
            <a:pPr lvl="1"/>
            <a:r>
              <a:rPr lang="en-GB" sz="2000" dirty="0"/>
              <a:t>Filling in the application form</a:t>
            </a:r>
          </a:p>
          <a:p>
            <a:pPr lvl="1"/>
            <a:r>
              <a:rPr lang="en-GB" sz="2000" dirty="0"/>
              <a:t>Promoting your solution in a category that will be covered in the Matrix</a:t>
            </a:r>
          </a:p>
          <a:p>
            <a:pPr marL="0" indent="0">
              <a:buNone/>
            </a:pPr>
            <a:endParaRPr lang="en-GB" sz="2000" dirty="0"/>
          </a:p>
          <a:p>
            <a:pPr marL="0" indent="0">
              <a:buNone/>
            </a:pPr>
            <a:r>
              <a:rPr lang="en-GB" sz="2000" b="1" dirty="0"/>
              <a:t>End-users</a:t>
            </a:r>
          </a:p>
          <a:p>
            <a:r>
              <a:rPr lang="en-GB" sz="2000" dirty="0"/>
              <a:t>Free to use</a:t>
            </a:r>
          </a:p>
          <a:p>
            <a:r>
              <a:rPr lang="en-GB" sz="2000" dirty="0"/>
              <a:t>Register to </a:t>
            </a:r>
            <a:r>
              <a:rPr lang="en-GB" sz="2000" dirty="0" err="1"/>
              <a:t>Cyberhive</a:t>
            </a:r>
            <a:r>
              <a:rPr lang="en-GB" sz="2000" dirty="0"/>
              <a:t> for more info</a:t>
            </a:r>
          </a:p>
          <a:p>
            <a:r>
              <a:rPr lang="en-GB" sz="2000" dirty="0"/>
              <a:t>Leave reviews and rate solutions on </a:t>
            </a:r>
            <a:r>
              <a:rPr lang="en-GB" sz="2000" dirty="0" err="1"/>
              <a:t>Cyberhive</a:t>
            </a:r>
            <a:endParaRPr lang="en-GB" sz="2000" dirty="0"/>
          </a:p>
        </p:txBody>
      </p:sp>
      <p:sp>
        <p:nvSpPr>
          <p:cNvPr id="4" name="Rounded Rectangle 64">
            <a:extLst>
              <a:ext uri="{FF2B5EF4-FFF2-40B4-BE49-F238E27FC236}">
                <a16:creationId xmlns:a16="http://schemas.microsoft.com/office/drawing/2014/main" id="{0CDA23A8-3A55-DECC-2113-35EBE92D9427}"/>
              </a:ext>
            </a:extLst>
          </p:cNvPr>
          <p:cNvSpPr>
            <a:spLocks/>
          </p:cNvSpPr>
          <p:nvPr/>
        </p:nvSpPr>
        <p:spPr>
          <a:xfrm>
            <a:off x="11989837" y="1"/>
            <a:ext cx="202163" cy="6858000"/>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7" name="Text Placeholder 17">
            <a:extLst>
              <a:ext uri="{FF2B5EF4-FFF2-40B4-BE49-F238E27FC236}">
                <a16:creationId xmlns:a16="http://schemas.microsoft.com/office/drawing/2014/main" id="{8CBE8684-DBF0-EE23-990E-258E914E322C}"/>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Our next steps</a:t>
            </a:r>
            <a:endParaRPr lang="en-BE" sz="1200"/>
          </a:p>
        </p:txBody>
      </p:sp>
      <p:sp>
        <p:nvSpPr>
          <p:cNvPr id="8" name="Title 34">
            <a:extLst>
              <a:ext uri="{FF2B5EF4-FFF2-40B4-BE49-F238E27FC236}">
                <a16:creationId xmlns:a16="http://schemas.microsoft.com/office/drawing/2014/main" id="{4F94E888-72B8-284E-F749-E435B4288F0B}"/>
              </a:ext>
            </a:extLst>
          </p:cNvPr>
          <p:cNvSpPr txBox="1">
            <a:spLocks/>
          </p:cNvSpPr>
          <p:nvPr/>
        </p:nvSpPr>
        <p:spPr>
          <a:xfrm>
            <a:off x="425354" y="404664"/>
            <a:ext cx="11342769" cy="77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400"/>
              <a:t>How to participate? </a:t>
            </a:r>
          </a:p>
        </p:txBody>
      </p:sp>
      <p:sp>
        <p:nvSpPr>
          <p:cNvPr id="9" name="Date Placeholder 8">
            <a:extLst>
              <a:ext uri="{FF2B5EF4-FFF2-40B4-BE49-F238E27FC236}">
                <a16:creationId xmlns:a16="http://schemas.microsoft.com/office/drawing/2014/main" id="{F8B4E5BB-8A2B-1F2E-3E77-07B710766AB8}"/>
              </a:ext>
            </a:extLst>
          </p:cNvPr>
          <p:cNvSpPr>
            <a:spLocks noGrp="1"/>
          </p:cNvSpPr>
          <p:nvPr>
            <p:ph type="dt" sz="half" idx="10"/>
          </p:nvPr>
        </p:nvSpPr>
        <p:spPr/>
        <p:txBody>
          <a:bodyPr/>
          <a:lstStyle/>
          <a:p>
            <a:fld id="{0A5A581B-A40A-9541-AD8E-3DFFD3B72EC4}" type="datetime1">
              <a:rPr lang="en-US" smtClean="0"/>
              <a:t>10/15/24</a:t>
            </a:fld>
            <a:endParaRPr lang="en-GB"/>
          </a:p>
        </p:txBody>
      </p:sp>
      <p:sp>
        <p:nvSpPr>
          <p:cNvPr id="10" name="Slide Number Placeholder 9">
            <a:extLst>
              <a:ext uri="{FF2B5EF4-FFF2-40B4-BE49-F238E27FC236}">
                <a16:creationId xmlns:a16="http://schemas.microsoft.com/office/drawing/2014/main" id="{568D9992-C87F-4B21-2E57-C2F186B64B46}"/>
              </a:ext>
            </a:extLst>
          </p:cNvPr>
          <p:cNvSpPr>
            <a:spLocks noGrp="1"/>
          </p:cNvSpPr>
          <p:nvPr>
            <p:ph type="sldNum" sz="quarter" idx="12"/>
          </p:nvPr>
        </p:nvSpPr>
        <p:spPr/>
        <p:txBody>
          <a:bodyPr/>
          <a:lstStyle/>
          <a:p>
            <a:fld id="{A27ABD7E-8178-8F4E-A75A-D36FCF48E30E}" type="slidenum">
              <a:rPr lang="en-GB" smtClean="0"/>
              <a:t>25</a:t>
            </a:fld>
            <a:endParaRPr lang="en-GB"/>
          </a:p>
        </p:txBody>
      </p:sp>
      <p:pic>
        <p:nvPicPr>
          <p:cNvPr id="11" name="Picture 10">
            <a:extLst>
              <a:ext uri="{FF2B5EF4-FFF2-40B4-BE49-F238E27FC236}">
                <a16:creationId xmlns:a16="http://schemas.microsoft.com/office/drawing/2014/main" id="{ED3D9BCD-62DC-B47D-1442-B6D42C6B3BEB}"/>
              </a:ext>
            </a:extLst>
          </p:cNvPr>
          <p:cNvPicPr>
            <a:picLocks noChangeAspect="1"/>
          </p:cNvPicPr>
          <p:nvPr/>
        </p:nvPicPr>
        <p:blipFill>
          <a:blip r:embed="rId2"/>
          <a:stretch>
            <a:fillRect/>
          </a:stretch>
        </p:blipFill>
        <p:spPr>
          <a:xfrm>
            <a:off x="4985665" y="6392199"/>
            <a:ext cx="2140375" cy="365125"/>
          </a:xfrm>
          <a:prstGeom prst="rect">
            <a:avLst/>
          </a:prstGeom>
        </p:spPr>
      </p:pic>
    </p:spTree>
    <p:extLst>
      <p:ext uri="{BB962C8B-B14F-4D97-AF65-F5344CB8AC3E}">
        <p14:creationId xmlns:p14="http://schemas.microsoft.com/office/powerpoint/2010/main" val="555442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0BEF7780-1CF2-4233-B087-213CD07CA3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11" name="Object 10" hidden="1">
                        <a:extLst>
                          <a:ext uri="{FF2B5EF4-FFF2-40B4-BE49-F238E27FC236}">
                            <a16:creationId xmlns:a16="http://schemas.microsoft.com/office/drawing/2014/main" id="{0BEF7780-1CF2-4233-B087-213CD07CA39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88F926DF-3B89-D3F5-92CD-A763E1C261CE}"/>
              </a:ext>
            </a:extLst>
          </p:cNvPr>
          <p:cNvSpPr>
            <a:spLocks noGrp="1"/>
          </p:cNvSpPr>
          <p:nvPr>
            <p:ph type="body" sz="quarter" idx="10"/>
          </p:nvPr>
        </p:nvSpPr>
        <p:spPr/>
        <p:txBody>
          <a:bodyPr/>
          <a:lstStyle/>
          <a:p>
            <a:pPr marL="0" indent="0">
              <a:buNone/>
            </a:pPr>
            <a:r>
              <a:rPr lang="en-GB"/>
              <a:t>Q&amp;A</a:t>
            </a:r>
            <a:endParaRPr lang="en-BE"/>
          </a:p>
        </p:txBody>
      </p:sp>
    </p:spTree>
    <p:extLst>
      <p:ext uri="{BB962C8B-B14F-4D97-AF65-F5344CB8AC3E}">
        <p14:creationId xmlns:p14="http://schemas.microsoft.com/office/powerpoint/2010/main" val="1975938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B3104-F4B5-0752-9B6F-5228F1B4463D}"/>
            </a:ext>
          </a:extLst>
        </p:cNvPr>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19BB992-767E-7E6E-E373-CE107ABBA90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11" name="Object 10" hidden="1">
                        <a:extLst>
                          <a:ext uri="{FF2B5EF4-FFF2-40B4-BE49-F238E27FC236}">
                            <a16:creationId xmlns:a16="http://schemas.microsoft.com/office/drawing/2014/main" id="{519BB992-767E-7E6E-E373-CE107ABBA90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70784B79-0B83-47B1-18F8-A2C8A9046F36}"/>
              </a:ext>
            </a:extLst>
          </p:cNvPr>
          <p:cNvSpPr>
            <a:spLocks noGrp="1"/>
          </p:cNvSpPr>
          <p:nvPr>
            <p:ph type="body" sz="quarter" idx="10"/>
          </p:nvPr>
        </p:nvSpPr>
        <p:spPr/>
        <p:txBody>
          <a:bodyPr/>
          <a:lstStyle/>
          <a:p>
            <a:pPr marL="0" indent="0">
              <a:buNone/>
            </a:pPr>
            <a:r>
              <a:rPr lang="en-GB"/>
              <a:t>Appendix</a:t>
            </a:r>
            <a:endParaRPr lang="en-BE"/>
          </a:p>
        </p:txBody>
      </p:sp>
    </p:spTree>
    <p:extLst>
      <p:ext uri="{BB962C8B-B14F-4D97-AF65-F5344CB8AC3E}">
        <p14:creationId xmlns:p14="http://schemas.microsoft.com/office/powerpoint/2010/main" val="696786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7EE9F-9AB9-1E61-E996-1FC1C0411FE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465F795-5102-50B1-88F4-72C24435113C}"/>
              </a:ext>
            </a:extLst>
          </p:cNvPr>
          <p:cNvSpPr/>
          <p:nvPr/>
        </p:nvSpPr>
        <p:spPr bwMode="auto">
          <a:xfrm>
            <a:off x="962608" y="1457518"/>
            <a:ext cx="10515600" cy="4778879"/>
          </a:xfrm>
          <a:prstGeom prst="rect">
            <a:avLst/>
          </a:prstGeom>
          <a:solidFill>
            <a:schemeClr val="bg1">
              <a:lumMod val="100000"/>
            </a:schemeClr>
          </a:solidFill>
          <a:ln w="19050" cap="flat" cmpd="sng" algn="ctr">
            <a:solidFill>
              <a:srgbClr val="A8319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440000" tIns="468000" rIns="360000" bIns="360000" numCol="1" rtlCol="0" anchor="t" anchorCtr="0" compatLnSpc="1">
            <a:prstTxWarp prst="textNoShape">
              <a:avLst/>
            </a:prstTxWarp>
          </a:bodyPr>
          <a:lstStyle/>
          <a:p>
            <a:pPr fontAlgn="base">
              <a:spcBef>
                <a:spcPct val="0"/>
              </a:spcBef>
              <a:spcAft>
                <a:spcPct val="0"/>
              </a:spcAft>
            </a:pPr>
            <a:r>
              <a:rPr lang="en-GB" sz="1600" b="1">
                <a:cs typeface="Arial" charset="0"/>
              </a:rPr>
              <a:t>The report</a:t>
            </a:r>
            <a:r>
              <a:rPr lang="en-GB" sz="1600">
                <a:cs typeface="Arial" charset="0"/>
              </a:rPr>
              <a:t> will publicly s</a:t>
            </a:r>
            <a:r>
              <a:rPr lang="en-GB" sz="1600"/>
              <a:t>hared:</a:t>
            </a:r>
          </a:p>
          <a:p>
            <a:pPr marL="285750" indent="-285750">
              <a:buFont typeface="Arial" panose="020B0604020202020204" pitchFamily="34" charset="0"/>
              <a:buChar char="•"/>
            </a:pPr>
            <a:r>
              <a:rPr lang="en-GB" sz="1600" b="1">
                <a:cs typeface="Arial" charset="0"/>
              </a:rPr>
              <a:t>1 public report every </a:t>
            </a:r>
            <a:r>
              <a:rPr lang="en-GB" sz="1600">
                <a:cs typeface="Arial" charset="0"/>
              </a:rPr>
              <a:t>quarter: </a:t>
            </a:r>
          </a:p>
          <a:p>
            <a:pPr marL="742950" lvl="1" indent="-285750">
              <a:buFont typeface="Arial" panose="020B0604020202020204" pitchFamily="34" charset="0"/>
              <a:buChar char="•"/>
            </a:pPr>
            <a:r>
              <a:rPr lang="en-GB" sz="1600"/>
              <a:t>Quadrants</a:t>
            </a:r>
          </a:p>
          <a:p>
            <a:pPr marL="742950" lvl="1" indent="-285750">
              <a:buFont typeface="Arial" panose="020B0604020202020204" pitchFamily="34" charset="0"/>
              <a:buChar char="•"/>
            </a:pPr>
            <a:r>
              <a:rPr lang="en-GB" sz="1600">
                <a:cs typeface="Arial" charset="0"/>
              </a:rPr>
              <a:t>Solution descriptions </a:t>
            </a:r>
          </a:p>
          <a:p>
            <a:pPr marL="742950" lvl="1" indent="-285750">
              <a:buFont typeface="Arial" panose="020B0604020202020204" pitchFamily="34" charset="0"/>
              <a:buChar char="•"/>
            </a:pPr>
            <a:r>
              <a:rPr lang="en-GB" sz="1600"/>
              <a:t>Criteria and methodology</a:t>
            </a:r>
          </a:p>
          <a:p>
            <a:endParaRPr lang="en-GB" sz="1600"/>
          </a:p>
          <a:p>
            <a:r>
              <a:rPr lang="en-GB" sz="1600"/>
              <a:t>➛ Special vendor reports with detailed evaluations</a:t>
            </a:r>
          </a:p>
          <a:p>
            <a:pPr marL="285750" indent="-285750">
              <a:buFont typeface="Arial" panose="020B0604020202020204" pitchFamily="34" charset="0"/>
              <a:buChar char="•"/>
            </a:pPr>
            <a:endParaRPr lang="en-GB" sz="1600"/>
          </a:p>
          <a:p>
            <a:r>
              <a:rPr lang="en-GB" sz="1600"/>
              <a:t>Investor report behind the registration wall</a:t>
            </a:r>
          </a:p>
          <a:p>
            <a:pPr marL="285750" indent="-285750">
              <a:buFont typeface="Arial" panose="020B0604020202020204" pitchFamily="34" charset="0"/>
              <a:buChar char="•"/>
            </a:pPr>
            <a:r>
              <a:rPr lang="en-GB" sz="1600"/>
              <a:t>1 investor report every half-year</a:t>
            </a:r>
          </a:p>
          <a:p>
            <a:pPr marL="742950" lvl="1" indent="-285750">
              <a:buFont typeface="Arial" panose="020B0604020202020204" pitchFamily="34" charset="0"/>
              <a:buChar char="•"/>
            </a:pPr>
            <a:r>
              <a:rPr lang="en-GB" sz="1600">
                <a:cs typeface="Arial" charset="0"/>
              </a:rPr>
              <a:t>Quadrants</a:t>
            </a:r>
          </a:p>
          <a:p>
            <a:pPr marL="742950" lvl="1" indent="-285750">
              <a:buFont typeface="Arial" panose="020B0604020202020204" pitchFamily="34" charset="0"/>
              <a:buChar char="•"/>
            </a:pPr>
            <a:r>
              <a:rPr lang="en-GB" sz="1600">
                <a:cs typeface="Arial" charset="0"/>
              </a:rPr>
              <a:t>Solutions descriptions</a:t>
            </a:r>
          </a:p>
          <a:p>
            <a:pPr marL="742950" lvl="1" indent="-285750">
              <a:buFont typeface="Arial" panose="020B0604020202020204" pitchFamily="34" charset="0"/>
              <a:buChar char="•"/>
            </a:pPr>
            <a:r>
              <a:rPr lang="en-GB" sz="1600">
                <a:cs typeface="Arial" charset="0"/>
              </a:rPr>
              <a:t>Company investor info</a:t>
            </a:r>
          </a:p>
          <a:p>
            <a:pPr marL="742950" lvl="1" indent="-285750">
              <a:buFont typeface="Arial" panose="020B0604020202020204" pitchFamily="34" charset="0"/>
              <a:buChar char="•"/>
            </a:pPr>
            <a:r>
              <a:rPr lang="en-GB" sz="1600">
                <a:cs typeface="Arial" charset="0"/>
              </a:rPr>
              <a:t>Criteria and methodology</a:t>
            </a:r>
          </a:p>
          <a:p>
            <a:pPr marL="285750" indent="-285750" fontAlgn="base">
              <a:spcBef>
                <a:spcPct val="0"/>
              </a:spcBef>
              <a:spcAft>
                <a:spcPct val="0"/>
              </a:spcAft>
              <a:buFont typeface="Arial" panose="020B0604020202020204" pitchFamily="34" charset="0"/>
              <a:buChar char="•"/>
            </a:pPr>
            <a:endParaRPr lang="en-GB" sz="1600">
              <a:cs typeface="Arial" charset="0"/>
            </a:endParaRPr>
          </a:p>
          <a:p>
            <a:pPr marL="285750" indent="-285750" fontAlgn="base">
              <a:spcBef>
                <a:spcPct val="0"/>
              </a:spcBef>
              <a:spcAft>
                <a:spcPct val="0"/>
              </a:spcAft>
              <a:buFont typeface="Arial" panose="020B0604020202020204" pitchFamily="34" charset="0"/>
              <a:buChar char="•"/>
            </a:pPr>
            <a:endParaRPr lang="en-GB" sz="1600">
              <a:cs typeface="Arial" charset="0"/>
            </a:endParaRPr>
          </a:p>
        </p:txBody>
      </p:sp>
      <p:pic>
        <p:nvPicPr>
          <p:cNvPr id="9" name="Graphic 8" descr="Clipboard Badge with solid fill">
            <a:extLst>
              <a:ext uri="{FF2B5EF4-FFF2-40B4-BE49-F238E27FC236}">
                <a16:creationId xmlns:a16="http://schemas.microsoft.com/office/drawing/2014/main" id="{10C0232E-67A4-79DD-06BA-05FC133E93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2904" y="1777844"/>
            <a:ext cx="914400" cy="914400"/>
          </a:xfrm>
          <a:prstGeom prst="rect">
            <a:avLst/>
          </a:prstGeom>
        </p:spPr>
      </p:pic>
      <p:sp>
        <p:nvSpPr>
          <p:cNvPr id="12" name="Title 34">
            <a:extLst>
              <a:ext uri="{FF2B5EF4-FFF2-40B4-BE49-F238E27FC236}">
                <a16:creationId xmlns:a16="http://schemas.microsoft.com/office/drawing/2014/main" id="{1A8BE70F-DEF1-F8C9-517B-0762D7DD2302}"/>
              </a:ext>
            </a:extLst>
          </p:cNvPr>
          <p:cNvSpPr txBox="1">
            <a:spLocks/>
          </p:cNvSpPr>
          <p:nvPr/>
        </p:nvSpPr>
        <p:spPr>
          <a:xfrm>
            <a:off x="425354" y="404664"/>
            <a:ext cx="11342769" cy="77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t>The report</a:t>
            </a:r>
            <a:endParaRPr lang="en-GB" sz="3400"/>
          </a:p>
        </p:txBody>
      </p:sp>
      <p:sp>
        <p:nvSpPr>
          <p:cNvPr id="13" name="Text Placeholder 17">
            <a:extLst>
              <a:ext uri="{FF2B5EF4-FFF2-40B4-BE49-F238E27FC236}">
                <a16:creationId xmlns:a16="http://schemas.microsoft.com/office/drawing/2014/main" id="{81F34E61-AB56-6FA3-9547-27563E2E4620}"/>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Demo</a:t>
            </a:r>
            <a:endParaRPr lang="en-BE" sz="1200"/>
          </a:p>
        </p:txBody>
      </p:sp>
      <p:sp>
        <p:nvSpPr>
          <p:cNvPr id="15" name="Rounded Rectangle 64">
            <a:extLst>
              <a:ext uri="{FF2B5EF4-FFF2-40B4-BE49-F238E27FC236}">
                <a16:creationId xmlns:a16="http://schemas.microsoft.com/office/drawing/2014/main" id="{3900A200-78A1-BB50-D648-CBF198FC69A1}"/>
              </a:ext>
            </a:extLst>
          </p:cNvPr>
          <p:cNvSpPr>
            <a:spLocks/>
          </p:cNvSpPr>
          <p:nvPr/>
        </p:nvSpPr>
        <p:spPr>
          <a:xfrm>
            <a:off x="11989837" y="0"/>
            <a:ext cx="230060" cy="6858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16" name="Date Placeholder 15">
            <a:extLst>
              <a:ext uri="{FF2B5EF4-FFF2-40B4-BE49-F238E27FC236}">
                <a16:creationId xmlns:a16="http://schemas.microsoft.com/office/drawing/2014/main" id="{EA83C3F9-E0B1-E3A5-21EC-0E4A46CF40E1}"/>
              </a:ext>
            </a:extLst>
          </p:cNvPr>
          <p:cNvSpPr>
            <a:spLocks noGrp="1"/>
          </p:cNvSpPr>
          <p:nvPr>
            <p:ph type="dt" sz="half" idx="10"/>
          </p:nvPr>
        </p:nvSpPr>
        <p:spPr/>
        <p:txBody>
          <a:bodyPr/>
          <a:lstStyle/>
          <a:p>
            <a:fld id="{1F2D51A3-ABEB-C740-BFE2-152CF03B38AB}" type="datetime1">
              <a:rPr lang="en-US" smtClean="0"/>
              <a:t>10/15/24</a:t>
            </a:fld>
            <a:endParaRPr lang="en-GB"/>
          </a:p>
        </p:txBody>
      </p:sp>
      <p:sp>
        <p:nvSpPr>
          <p:cNvPr id="17" name="Slide Number Placeholder 16">
            <a:extLst>
              <a:ext uri="{FF2B5EF4-FFF2-40B4-BE49-F238E27FC236}">
                <a16:creationId xmlns:a16="http://schemas.microsoft.com/office/drawing/2014/main" id="{B3A38F8C-CABB-5FB2-405C-60FE456AAE19}"/>
              </a:ext>
            </a:extLst>
          </p:cNvPr>
          <p:cNvSpPr>
            <a:spLocks noGrp="1"/>
          </p:cNvSpPr>
          <p:nvPr>
            <p:ph type="sldNum" sz="quarter" idx="12"/>
          </p:nvPr>
        </p:nvSpPr>
        <p:spPr/>
        <p:txBody>
          <a:bodyPr/>
          <a:lstStyle/>
          <a:p>
            <a:fld id="{A27ABD7E-8178-8F4E-A75A-D36FCF48E30E}" type="slidenum">
              <a:rPr lang="en-GB" smtClean="0"/>
              <a:t>28</a:t>
            </a:fld>
            <a:endParaRPr lang="en-GB"/>
          </a:p>
        </p:txBody>
      </p:sp>
      <p:pic>
        <p:nvPicPr>
          <p:cNvPr id="18" name="Picture 17">
            <a:extLst>
              <a:ext uri="{FF2B5EF4-FFF2-40B4-BE49-F238E27FC236}">
                <a16:creationId xmlns:a16="http://schemas.microsoft.com/office/drawing/2014/main" id="{4A309F7D-28A1-873F-DACF-73916737E147}"/>
              </a:ext>
            </a:extLst>
          </p:cNvPr>
          <p:cNvPicPr>
            <a:picLocks noChangeAspect="1"/>
          </p:cNvPicPr>
          <p:nvPr/>
        </p:nvPicPr>
        <p:blipFill>
          <a:blip r:embed="rId4"/>
          <a:stretch>
            <a:fillRect/>
          </a:stretch>
        </p:blipFill>
        <p:spPr>
          <a:xfrm>
            <a:off x="4985665" y="6392199"/>
            <a:ext cx="2140375" cy="365125"/>
          </a:xfrm>
          <a:prstGeom prst="rect">
            <a:avLst/>
          </a:prstGeom>
        </p:spPr>
      </p:pic>
      <p:graphicFrame>
        <p:nvGraphicFramePr>
          <p:cNvPr id="2" name="Table 1">
            <a:extLst>
              <a:ext uri="{FF2B5EF4-FFF2-40B4-BE49-F238E27FC236}">
                <a16:creationId xmlns:a16="http://schemas.microsoft.com/office/drawing/2014/main" id="{2C151BAF-A0A8-FE49-A14F-06659627A0D5}"/>
              </a:ext>
            </a:extLst>
          </p:cNvPr>
          <p:cNvGraphicFramePr>
            <a:graphicFrameLocks noGrp="1"/>
          </p:cNvGraphicFramePr>
          <p:nvPr>
            <p:extLst>
              <p:ext uri="{D42A27DB-BD31-4B8C-83A1-F6EECF244321}">
                <p14:modId xmlns:p14="http://schemas.microsoft.com/office/powerpoint/2010/main" val="1044071928"/>
              </p:ext>
            </p:extLst>
          </p:nvPr>
        </p:nvGraphicFramePr>
        <p:xfrm>
          <a:off x="7270594" y="2563557"/>
          <a:ext cx="4207614" cy="3672840"/>
        </p:xfrm>
        <a:graphic>
          <a:graphicData uri="http://schemas.openxmlformats.org/drawingml/2006/table">
            <a:tbl>
              <a:tblPr firstRow="1" bandRow="1">
                <a:tableStyleId>{7DF18680-E054-41AD-8BC1-D1AEF772440D}</a:tableStyleId>
              </a:tblPr>
              <a:tblGrid>
                <a:gridCol w="4207614">
                  <a:extLst>
                    <a:ext uri="{9D8B030D-6E8A-4147-A177-3AD203B41FA5}">
                      <a16:colId xmlns:a16="http://schemas.microsoft.com/office/drawing/2014/main" val="1085713206"/>
                    </a:ext>
                  </a:extLst>
                </a:gridCol>
              </a:tblGrid>
              <a:tr h="370840">
                <a:tc>
                  <a:txBody>
                    <a:bodyPr/>
                    <a:lstStyle/>
                    <a:p>
                      <a:r>
                        <a:rPr lang="en-GB"/>
                        <a:t>Descriptions</a:t>
                      </a:r>
                    </a:p>
                  </a:txBody>
                  <a:tcPr/>
                </a:tc>
                <a:extLst>
                  <a:ext uri="{0D108BD9-81ED-4DB2-BD59-A6C34878D82A}">
                    <a16:rowId xmlns:a16="http://schemas.microsoft.com/office/drawing/2014/main" val="1927041859"/>
                  </a:ext>
                </a:extLst>
              </a:tr>
              <a:tr h="370840">
                <a:tc>
                  <a:txBody>
                    <a:bodyPr/>
                    <a:lstStyle/>
                    <a:p>
                      <a:r>
                        <a:rPr lang="en-GB" sz="1600"/>
                        <a:t>Solution</a:t>
                      </a:r>
                    </a:p>
                  </a:txBody>
                  <a:tcPr/>
                </a:tc>
                <a:extLst>
                  <a:ext uri="{0D108BD9-81ED-4DB2-BD59-A6C34878D82A}">
                    <a16:rowId xmlns:a16="http://schemas.microsoft.com/office/drawing/2014/main" val="1726155666"/>
                  </a:ext>
                </a:extLst>
              </a:tr>
              <a:tr h="370840">
                <a:tc>
                  <a:txBody>
                    <a:bodyPr/>
                    <a:lstStyle/>
                    <a:p>
                      <a:pPr marL="285750" indent="-285750">
                        <a:buFont typeface="Arial" panose="020B0604020202020204" pitchFamily="34" charset="0"/>
                        <a:buChar char="•"/>
                      </a:pPr>
                      <a:r>
                        <a:rPr lang="en-GB" sz="1600"/>
                        <a:t>Solution description, pricing model</a:t>
                      </a:r>
                    </a:p>
                  </a:txBody>
                  <a:tcPr/>
                </a:tc>
                <a:extLst>
                  <a:ext uri="{0D108BD9-81ED-4DB2-BD59-A6C34878D82A}">
                    <a16:rowId xmlns:a16="http://schemas.microsoft.com/office/drawing/2014/main" val="3894291743"/>
                  </a:ext>
                </a:extLst>
              </a:tr>
              <a:tr h="370840">
                <a:tc>
                  <a:txBody>
                    <a:bodyPr/>
                    <a:lstStyle/>
                    <a:p>
                      <a:r>
                        <a:rPr lang="en-GB" sz="1600"/>
                        <a:t>Company</a:t>
                      </a:r>
                    </a:p>
                  </a:txBody>
                  <a:tcPr/>
                </a:tc>
                <a:extLst>
                  <a:ext uri="{0D108BD9-81ED-4DB2-BD59-A6C34878D82A}">
                    <a16:rowId xmlns:a16="http://schemas.microsoft.com/office/drawing/2014/main" val="3322303417"/>
                  </a:ext>
                </a:extLst>
              </a:tr>
              <a:tr h="370840">
                <a:tc>
                  <a:txBody>
                    <a:bodyPr/>
                    <a:lstStyle/>
                    <a:p>
                      <a:pPr marL="285750" indent="-285750">
                        <a:buFont typeface="Arial" panose="020B0604020202020204" pitchFamily="34" charset="0"/>
                        <a:buChar char="•"/>
                      </a:pPr>
                      <a:r>
                        <a:rPr lang="en-GB" sz="1600"/>
                        <a:t>Company/Financial profile, achievements</a:t>
                      </a:r>
                    </a:p>
                  </a:txBody>
                  <a:tcPr/>
                </a:tc>
                <a:extLst>
                  <a:ext uri="{0D108BD9-81ED-4DB2-BD59-A6C34878D82A}">
                    <a16:rowId xmlns:a16="http://schemas.microsoft.com/office/drawing/2014/main" val="4179085574"/>
                  </a:ext>
                </a:extLst>
              </a:tr>
              <a:tr h="370840">
                <a:tc>
                  <a:txBody>
                    <a:bodyPr/>
                    <a:lstStyle/>
                    <a:p>
                      <a:pPr marL="285750" indent="-285750">
                        <a:buFont typeface="Arial" panose="020B0604020202020204" pitchFamily="34" charset="0"/>
                        <a:buChar char="•"/>
                      </a:pPr>
                      <a:r>
                        <a:rPr lang="en-GB" sz="1600"/>
                        <a:t>Portfolio, skills &amp; expertise (future feature)</a:t>
                      </a:r>
                    </a:p>
                  </a:txBody>
                  <a:tcPr/>
                </a:tc>
                <a:extLst>
                  <a:ext uri="{0D108BD9-81ED-4DB2-BD59-A6C34878D82A}">
                    <a16:rowId xmlns:a16="http://schemas.microsoft.com/office/drawing/2014/main" val="1726035180"/>
                  </a:ext>
                </a:extLst>
              </a:tr>
              <a:tr h="370840">
                <a:tc>
                  <a:txBody>
                    <a:bodyPr/>
                    <a:lstStyle/>
                    <a:p>
                      <a:r>
                        <a:rPr lang="en-GB" sz="1600"/>
                        <a:t>European readiness</a:t>
                      </a:r>
                    </a:p>
                  </a:txBody>
                  <a:tcPr/>
                </a:tc>
                <a:extLst>
                  <a:ext uri="{0D108BD9-81ED-4DB2-BD59-A6C34878D82A}">
                    <a16:rowId xmlns:a16="http://schemas.microsoft.com/office/drawing/2014/main" val="1512478041"/>
                  </a:ext>
                </a:extLst>
              </a:tr>
              <a:tr h="370840">
                <a:tc>
                  <a:txBody>
                    <a:bodyPr/>
                    <a:lstStyle/>
                    <a:p>
                      <a:pPr marL="285750" indent="-285750">
                        <a:buFont typeface="Arial" panose="020B0604020202020204" pitchFamily="34" charset="0"/>
                        <a:buChar char="•"/>
                      </a:pPr>
                      <a:r>
                        <a:rPr lang="en-GB" sz="1600"/>
                        <a:t>EU Compliances, auditor reports</a:t>
                      </a:r>
                    </a:p>
                  </a:txBody>
                  <a:tcPr/>
                </a:tc>
                <a:extLst>
                  <a:ext uri="{0D108BD9-81ED-4DB2-BD59-A6C34878D82A}">
                    <a16:rowId xmlns:a16="http://schemas.microsoft.com/office/drawing/2014/main" val="1809076869"/>
                  </a:ext>
                </a:extLst>
              </a:tr>
              <a:tr h="0">
                <a:tc>
                  <a:txBody>
                    <a:bodyPr/>
                    <a:lstStyle/>
                    <a:p>
                      <a:pPr marL="285750" indent="-285750">
                        <a:buFont typeface="Arial" panose="020B0604020202020204" pitchFamily="34" charset="0"/>
                        <a:buChar char="•"/>
                      </a:pPr>
                      <a:r>
                        <a:rPr lang="en-GB" sz="1600"/>
                        <a:t>Company transparency </a:t>
                      </a:r>
                    </a:p>
                  </a:txBody>
                  <a:tcPr/>
                </a:tc>
                <a:extLst>
                  <a:ext uri="{0D108BD9-81ED-4DB2-BD59-A6C34878D82A}">
                    <a16:rowId xmlns:a16="http://schemas.microsoft.com/office/drawing/2014/main" val="3972140136"/>
                  </a:ext>
                </a:extLst>
              </a:tr>
              <a:tr h="370840">
                <a:tc>
                  <a:txBody>
                    <a:bodyPr/>
                    <a:lstStyle/>
                    <a:p>
                      <a:pPr marL="285750" indent="-285750">
                        <a:buFont typeface="Arial" panose="020B0604020202020204" pitchFamily="34" charset="0"/>
                        <a:buChar char="•"/>
                      </a:pPr>
                      <a:r>
                        <a:rPr lang="en-GB" sz="1600"/>
                        <a:t>Tech support, language availability</a:t>
                      </a:r>
                    </a:p>
                  </a:txBody>
                  <a:tcPr/>
                </a:tc>
                <a:extLst>
                  <a:ext uri="{0D108BD9-81ED-4DB2-BD59-A6C34878D82A}">
                    <a16:rowId xmlns:a16="http://schemas.microsoft.com/office/drawing/2014/main" val="1334709525"/>
                  </a:ext>
                </a:extLst>
              </a:tr>
            </a:tbl>
          </a:graphicData>
        </a:graphic>
      </p:graphicFrame>
    </p:spTree>
    <p:extLst>
      <p:ext uri="{BB962C8B-B14F-4D97-AF65-F5344CB8AC3E}">
        <p14:creationId xmlns:p14="http://schemas.microsoft.com/office/powerpoint/2010/main" val="641761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5C640-6C32-7EC4-24A0-85AABF0313BB}"/>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D4B58F1-B9A2-FAB7-A5A2-ED3F3C06B03C}"/>
              </a:ext>
            </a:extLst>
          </p:cNvPr>
          <p:cNvGraphicFramePr>
            <a:graphicFrameLocks noGrp="1"/>
          </p:cNvGraphicFramePr>
          <p:nvPr>
            <p:extLst>
              <p:ext uri="{D42A27DB-BD31-4B8C-83A1-F6EECF244321}">
                <p14:modId xmlns:p14="http://schemas.microsoft.com/office/powerpoint/2010/main" val="3254460344"/>
              </p:ext>
            </p:extLst>
          </p:nvPr>
        </p:nvGraphicFramePr>
        <p:xfrm>
          <a:off x="274320" y="1272253"/>
          <a:ext cx="11643359" cy="1238755"/>
        </p:xfrm>
        <a:graphic>
          <a:graphicData uri="http://schemas.openxmlformats.org/drawingml/2006/table">
            <a:tbl>
              <a:tblPr firstRow="1" bandRow="1">
                <a:tableStyleId>{7DF18680-E054-41AD-8BC1-D1AEF772440D}</a:tableStyleId>
              </a:tblPr>
              <a:tblGrid>
                <a:gridCol w="3491828">
                  <a:extLst>
                    <a:ext uri="{9D8B030D-6E8A-4147-A177-3AD203B41FA5}">
                      <a16:colId xmlns:a16="http://schemas.microsoft.com/office/drawing/2014/main" val="2110564025"/>
                    </a:ext>
                  </a:extLst>
                </a:gridCol>
                <a:gridCol w="4289832">
                  <a:extLst>
                    <a:ext uri="{9D8B030D-6E8A-4147-A177-3AD203B41FA5}">
                      <a16:colId xmlns:a16="http://schemas.microsoft.com/office/drawing/2014/main" val="1370259099"/>
                    </a:ext>
                  </a:extLst>
                </a:gridCol>
                <a:gridCol w="1932972">
                  <a:extLst>
                    <a:ext uri="{9D8B030D-6E8A-4147-A177-3AD203B41FA5}">
                      <a16:colId xmlns:a16="http://schemas.microsoft.com/office/drawing/2014/main" val="1030461759"/>
                    </a:ext>
                  </a:extLst>
                </a:gridCol>
                <a:gridCol w="1928727">
                  <a:extLst>
                    <a:ext uri="{9D8B030D-6E8A-4147-A177-3AD203B41FA5}">
                      <a16:colId xmlns:a16="http://schemas.microsoft.com/office/drawing/2014/main" val="2647166736"/>
                    </a:ext>
                  </a:extLst>
                </a:gridCol>
              </a:tblGrid>
              <a:tr h="381558">
                <a:tc>
                  <a:txBody>
                    <a:bodyPr/>
                    <a:lstStyle/>
                    <a:p>
                      <a:r>
                        <a:rPr lang="en-GB"/>
                        <a:t>Criteria</a:t>
                      </a:r>
                    </a:p>
                  </a:txBody>
                  <a:tcPr/>
                </a:tc>
                <a:tc>
                  <a:txBody>
                    <a:bodyPr/>
                    <a:lstStyle/>
                    <a:p>
                      <a:r>
                        <a:rPr lang="en-GB"/>
                        <a:t>Unit</a:t>
                      </a:r>
                    </a:p>
                  </a:txBody>
                  <a:tcPr/>
                </a:tc>
                <a:tc>
                  <a:txBody>
                    <a:bodyPr/>
                    <a:lstStyle/>
                    <a:p>
                      <a:r>
                        <a:rPr lang="en-GB"/>
                        <a:t>Score</a:t>
                      </a:r>
                    </a:p>
                  </a:txBody>
                  <a:tcPr/>
                </a:tc>
                <a:tc>
                  <a:txBody>
                    <a:bodyPr/>
                    <a:lstStyle/>
                    <a:p>
                      <a:r>
                        <a:rPr lang="en-GB"/>
                        <a:t>Weight</a:t>
                      </a:r>
                    </a:p>
                  </a:txBody>
                  <a:tcPr/>
                </a:tc>
                <a:extLst>
                  <a:ext uri="{0D108BD9-81ED-4DB2-BD59-A6C34878D82A}">
                    <a16:rowId xmlns:a16="http://schemas.microsoft.com/office/drawing/2014/main" val="1906628877"/>
                  </a:ext>
                </a:extLst>
              </a:tr>
              <a:tr h="365760">
                <a:tc gridSpan="4">
                  <a:txBody>
                    <a:bodyPr/>
                    <a:lstStyle/>
                    <a:p>
                      <a:r>
                        <a:rPr lang="en-GB" b="1">
                          <a:solidFill>
                            <a:schemeClr val="bg1"/>
                          </a:solidFill>
                        </a:rPr>
                        <a:t>User Satisfaction </a:t>
                      </a:r>
                    </a:p>
                  </a:txBody>
                  <a:tcPr>
                    <a:solidFill>
                      <a:srgbClr val="A8319A"/>
                    </a:solidFill>
                  </a:tcPr>
                </a:tc>
                <a:tc hMerge="1">
                  <a:txBody>
                    <a:bodyPr/>
                    <a:lstStyle/>
                    <a:p>
                      <a:endParaRPr lang="en-GB"/>
                    </a:p>
                  </a:txBody>
                  <a:tcPr>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63470899"/>
                  </a:ext>
                </a:extLst>
              </a:tr>
              <a:tr h="491437">
                <a:tc>
                  <a:txBody>
                    <a:bodyPr/>
                    <a:lstStyle/>
                    <a:p>
                      <a:r>
                        <a:rPr lang="en-GB" sz="1600"/>
                        <a:t>Average Net Promoter Score (NPS) </a:t>
                      </a:r>
                    </a:p>
                  </a:txBody>
                  <a:tcPr/>
                </a:tc>
                <a:tc>
                  <a:txBody>
                    <a:bodyPr/>
                    <a:lstStyle/>
                    <a:p>
                      <a:r>
                        <a:rPr lang="en-GB" sz="1600"/>
                        <a:t>Solution’s NPS*</a:t>
                      </a:r>
                    </a:p>
                  </a:txBody>
                  <a:tcPr/>
                </a:tc>
                <a:tc>
                  <a:txBody>
                    <a:bodyPr/>
                    <a:lstStyle/>
                    <a:p>
                      <a:r>
                        <a:rPr lang="en-GB" sz="1600"/>
                        <a:t>Range [0 - 5]</a:t>
                      </a:r>
                    </a:p>
                  </a:txBody>
                  <a:tcPr/>
                </a:tc>
                <a:tc>
                  <a:txBody>
                    <a:bodyPr/>
                    <a:lstStyle/>
                    <a:p>
                      <a:r>
                        <a:rPr lang="en-GB" sz="1600"/>
                        <a:t>30%</a:t>
                      </a:r>
                    </a:p>
                  </a:txBody>
                  <a:tcPr/>
                </a:tc>
                <a:extLst>
                  <a:ext uri="{0D108BD9-81ED-4DB2-BD59-A6C34878D82A}">
                    <a16:rowId xmlns:a16="http://schemas.microsoft.com/office/drawing/2014/main" val="148893202"/>
                  </a:ext>
                </a:extLst>
              </a:tr>
            </a:tbl>
          </a:graphicData>
        </a:graphic>
      </p:graphicFrame>
      <p:sp>
        <p:nvSpPr>
          <p:cNvPr id="5" name="TextBox 4">
            <a:extLst>
              <a:ext uri="{FF2B5EF4-FFF2-40B4-BE49-F238E27FC236}">
                <a16:creationId xmlns:a16="http://schemas.microsoft.com/office/drawing/2014/main" id="{DAFE9B2F-2D01-FF00-77E0-5DA135FB8C97}"/>
              </a:ext>
            </a:extLst>
          </p:cNvPr>
          <p:cNvSpPr txBox="1"/>
          <p:nvPr/>
        </p:nvSpPr>
        <p:spPr>
          <a:xfrm>
            <a:off x="537109" y="6084422"/>
            <a:ext cx="3867912" cy="307777"/>
          </a:xfrm>
          <a:prstGeom prst="rect">
            <a:avLst/>
          </a:prstGeom>
          <a:noFill/>
        </p:spPr>
        <p:txBody>
          <a:bodyPr wrap="square" rtlCol="0">
            <a:spAutoFit/>
          </a:bodyPr>
          <a:lstStyle/>
          <a:p>
            <a:r>
              <a:rPr lang="en-GB" sz="1400"/>
              <a:t>*Currently via open-source data gathering</a:t>
            </a:r>
          </a:p>
        </p:txBody>
      </p:sp>
      <p:sp>
        <p:nvSpPr>
          <p:cNvPr id="6" name="Text Placeholder 17">
            <a:extLst>
              <a:ext uri="{FF2B5EF4-FFF2-40B4-BE49-F238E27FC236}">
                <a16:creationId xmlns:a16="http://schemas.microsoft.com/office/drawing/2014/main" id="{6E910A61-3EB6-EF7F-9C20-72ED981C1ABB}"/>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Demo</a:t>
            </a:r>
            <a:endParaRPr lang="en-BE" sz="1200"/>
          </a:p>
        </p:txBody>
      </p:sp>
      <p:sp>
        <p:nvSpPr>
          <p:cNvPr id="7" name="Title 34">
            <a:extLst>
              <a:ext uri="{FF2B5EF4-FFF2-40B4-BE49-F238E27FC236}">
                <a16:creationId xmlns:a16="http://schemas.microsoft.com/office/drawing/2014/main" id="{2BF7FABE-335F-7209-1C86-ECB54497C56D}"/>
              </a:ext>
            </a:extLst>
          </p:cNvPr>
          <p:cNvSpPr txBox="1">
            <a:spLocks/>
          </p:cNvSpPr>
          <p:nvPr/>
        </p:nvSpPr>
        <p:spPr>
          <a:xfrm>
            <a:off x="425354" y="404664"/>
            <a:ext cx="11342769" cy="77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400"/>
              <a:t>Solution criteria</a:t>
            </a:r>
          </a:p>
        </p:txBody>
      </p:sp>
      <p:sp>
        <p:nvSpPr>
          <p:cNvPr id="12" name="Date Placeholder 11">
            <a:extLst>
              <a:ext uri="{FF2B5EF4-FFF2-40B4-BE49-F238E27FC236}">
                <a16:creationId xmlns:a16="http://schemas.microsoft.com/office/drawing/2014/main" id="{9B1E91A1-BA9C-C0D5-7318-D6404276DC27}"/>
              </a:ext>
            </a:extLst>
          </p:cNvPr>
          <p:cNvSpPr>
            <a:spLocks noGrp="1"/>
          </p:cNvSpPr>
          <p:nvPr>
            <p:ph type="dt" sz="half" idx="10"/>
          </p:nvPr>
        </p:nvSpPr>
        <p:spPr/>
        <p:txBody>
          <a:bodyPr/>
          <a:lstStyle/>
          <a:p>
            <a:fld id="{A7CC86EF-7439-8C41-ADA3-F5D4BDF1DBA9}" type="datetime1">
              <a:rPr lang="en-US" smtClean="0"/>
              <a:t>10/15/24</a:t>
            </a:fld>
            <a:endParaRPr lang="en-GB"/>
          </a:p>
        </p:txBody>
      </p:sp>
      <p:sp>
        <p:nvSpPr>
          <p:cNvPr id="13" name="Slide Number Placeholder 12">
            <a:extLst>
              <a:ext uri="{FF2B5EF4-FFF2-40B4-BE49-F238E27FC236}">
                <a16:creationId xmlns:a16="http://schemas.microsoft.com/office/drawing/2014/main" id="{748E9FCE-5CAC-1524-C5F2-E0C8B654400A}"/>
              </a:ext>
            </a:extLst>
          </p:cNvPr>
          <p:cNvSpPr>
            <a:spLocks noGrp="1"/>
          </p:cNvSpPr>
          <p:nvPr>
            <p:ph type="sldNum" sz="quarter" idx="12"/>
          </p:nvPr>
        </p:nvSpPr>
        <p:spPr/>
        <p:txBody>
          <a:bodyPr/>
          <a:lstStyle/>
          <a:p>
            <a:fld id="{A27ABD7E-8178-8F4E-A75A-D36FCF48E30E}" type="slidenum">
              <a:rPr lang="en-GB" smtClean="0"/>
              <a:t>29</a:t>
            </a:fld>
            <a:endParaRPr lang="en-GB"/>
          </a:p>
        </p:txBody>
      </p:sp>
      <p:pic>
        <p:nvPicPr>
          <p:cNvPr id="14" name="Picture 13">
            <a:extLst>
              <a:ext uri="{FF2B5EF4-FFF2-40B4-BE49-F238E27FC236}">
                <a16:creationId xmlns:a16="http://schemas.microsoft.com/office/drawing/2014/main" id="{4DD0F6E3-0BEE-153B-5B5E-D54CA56F2AC8}"/>
              </a:ext>
            </a:extLst>
          </p:cNvPr>
          <p:cNvPicPr>
            <a:picLocks noChangeAspect="1"/>
          </p:cNvPicPr>
          <p:nvPr/>
        </p:nvPicPr>
        <p:blipFill>
          <a:blip r:embed="rId3"/>
          <a:stretch>
            <a:fillRect/>
          </a:stretch>
        </p:blipFill>
        <p:spPr>
          <a:xfrm>
            <a:off x="4985665" y="6392199"/>
            <a:ext cx="2140375" cy="365125"/>
          </a:xfrm>
          <a:prstGeom prst="rect">
            <a:avLst/>
          </a:prstGeom>
        </p:spPr>
      </p:pic>
      <p:graphicFrame>
        <p:nvGraphicFramePr>
          <p:cNvPr id="3" name="Table 2">
            <a:extLst>
              <a:ext uri="{FF2B5EF4-FFF2-40B4-BE49-F238E27FC236}">
                <a16:creationId xmlns:a16="http://schemas.microsoft.com/office/drawing/2014/main" id="{CAD1ECB8-8B29-4F1A-A67A-71238172F6EB}"/>
              </a:ext>
            </a:extLst>
          </p:cNvPr>
          <p:cNvGraphicFramePr>
            <a:graphicFrameLocks noGrp="1"/>
          </p:cNvGraphicFramePr>
          <p:nvPr>
            <p:extLst>
              <p:ext uri="{D42A27DB-BD31-4B8C-83A1-F6EECF244321}">
                <p14:modId xmlns:p14="http://schemas.microsoft.com/office/powerpoint/2010/main" val="946113900"/>
              </p:ext>
            </p:extLst>
          </p:nvPr>
        </p:nvGraphicFramePr>
        <p:xfrm>
          <a:off x="2012387" y="2782936"/>
          <a:ext cx="2027178" cy="2987040"/>
        </p:xfrm>
        <a:graphic>
          <a:graphicData uri="http://schemas.openxmlformats.org/drawingml/2006/table">
            <a:tbl>
              <a:tblPr>
                <a:tableStyleId>{22838BEF-8BB2-4498-84A7-C5851F593DF1}</a:tableStyleId>
              </a:tblPr>
              <a:tblGrid>
                <a:gridCol w="1073212">
                  <a:extLst>
                    <a:ext uri="{9D8B030D-6E8A-4147-A177-3AD203B41FA5}">
                      <a16:colId xmlns:a16="http://schemas.microsoft.com/office/drawing/2014/main" val="3988196157"/>
                    </a:ext>
                  </a:extLst>
                </a:gridCol>
                <a:gridCol w="953966">
                  <a:extLst>
                    <a:ext uri="{9D8B030D-6E8A-4147-A177-3AD203B41FA5}">
                      <a16:colId xmlns:a16="http://schemas.microsoft.com/office/drawing/2014/main" val="1088158446"/>
                    </a:ext>
                  </a:extLst>
                </a:gridCol>
              </a:tblGrid>
              <a:tr h="162889">
                <a:tc>
                  <a:txBody>
                    <a:bodyPr/>
                    <a:lstStyle/>
                    <a:p>
                      <a:pPr algn="l" fontAlgn="b"/>
                      <a:r>
                        <a:rPr lang="en-GB" sz="1400" u="none" strike="noStrike">
                          <a:solidFill>
                            <a:schemeClr val="bg1"/>
                          </a:solidFill>
                          <a:effectLst/>
                        </a:rPr>
                        <a:t>NPS</a:t>
                      </a:r>
                      <a:endParaRPr lang="en-GB" sz="1400" b="0" i="0" u="none" strike="noStrike">
                        <a:solidFill>
                          <a:schemeClr val="bg1"/>
                        </a:solidFill>
                        <a:effectLst/>
                        <a:latin typeface="Aptos Narrow" panose="020B0004020202020204" pitchFamily="34" charset="0"/>
                      </a:endParaRPr>
                    </a:p>
                  </a:txBody>
                  <a:tcPr marL="0" marR="0" marT="0" marB="0" anchor="b">
                    <a:solidFill>
                      <a:srgbClr val="A8319A"/>
                    </a:solidFill>
                  </a:tcPr>
                </a:tc>
                <a:tc>
                  <a:txBody>
                    <a:bodyPr/>
                    <a:lstStyle/>
                    <a:p>
                      <a:pPr algn="l" fontAlgn="b"/>
                      <a:r>
                        <a:rPr lang="en-GB" sz="1400" u="none" strike="noStrike">
                          <a:solidFill>
                            <a:schemeClr val="bg1"/>
                          </a:solidFill>
                          <a:effectLst/>
                        </a:rPr>
                        <a:t>Score</a:t>
                      </a:r>
                      <a:endParaRPr lang="en-GB" sz="1400" b="0" i="0" u="none" strike="noStrike">
                        <a:solidFill>
                          <a:schemeClr val="bg1"/>
                        </a:solidFill>
                        <a:effectLst/>
                        <a:latin typeface="Aptos Narrow" panose="020B0004020202020204" pitchFamily="34" charset="0"/>
                      </a:endParaRPr>
                    </a:p>
                  </a:txBody>
                  <a:tcPr marL="0" marR="0" marT="0" marB="0" anchor="b">
                    <a:solidFill>
                      <a:srgbClr val="A8319A"/>
                    </a:solidFill>
                  </a:tcPr>
                </a:tc>
                <a:extLst>
                  <a:ext uri="{0D108BD9-81ED-4DB2-BD59-A6C34878D82A}">
                    <a16:rowId xmlns:a16="http://schemas.microsoft.com/office/drawing/2014/main" val="3461011411"/>
                  </a:ext>
                </a:extLst>
              </a:tr>
              <a:tr h="325778">
                <a:tc>
                  <a:txBody>
                    <a:bodyPr/>
                    <a:lstStyle/>
                    <a:p>
                      <a:pPr algn="r" fontAlgn="t"/>
                      <a:r>
                        <a:rPr lang="en-BE" sz="1400" u="none" strike="noStrike">
                          <a:effectLst/>
                        </a:rPr>
                        <a:t>0</a:t>
                      </a:r>
                      <a:br>
                        <a:rPr lang="en-BE" sz="1400" u="none" strike="noStrike">
                          <a:effectLst/>
                        </a:rPr>
                      </a:br>
                      <a:endParaRPr lang="en-BE" sz="1400" b="0" i="0" u="none" strike="noStrike">
                        <a:solidFill>
                          <a:srgbClr val="000000"/>
                        </a:solidFill>
                        <a:effectLst/>
                        <a:latin typeface="Aptos Narrow" panose="020B0004020202020204" pitchFamily="34" charset="0"/>
                      </a:endParaRPr>
                    </a:p>
                  </a:txBody>
                  <a:tcPr marL="0" marR="0" marT="0" marB="0"/>
                </a:tc>
                <a:tc>
                  <a:txBody>
                    <a:bodyPr/>
                    <a:lstStyle/>
                    <a:p>
                      <a:pPr algn="r" fontAlgn="t"/>
                      <a:r>
                        <a:rPr lang="en-BE" sz="1400" u="none" strike="noStrike">
                          <a:effectLst/>
                        </a:rPr>
                        <a:t>0</a:t>
                      </a:r>
                      <a:endParaRPr lang="en-BE" sz="1400" b="0" i="0" u="none" strike="noStrike">
                        <a:solidFill>
                          <a:srgbClr val="000000"/>
                        </a:solidFill>
                        <a:effectLst/>
                        <a:latin typeface="Aptos Narrow" panose="020B0004020202020204" pitchFamily="34" charset="0"/>
                      </a:endParaRPr>
                    </a:p>
                  </a:txBody>
                  <a:tcPr marL="0" marR="0" marT="0" marB="0"/>
                </a:tc>
                <a:extLst>
                  <a:ext uri="{0D108BD9-81ED-4DB2-BD59-A6C34878D82A}">
                    <a16:rowId xmlns:a16="http://schemas.microsoft.com/office/drawing/2014/main" val="3091854143"/>
                  </a:ext>
                </a:extLst>
              </a:tr>
              <a:tr h="325778">
                <a:tc>
                  <a:txBody>
                    <a:bodyPr/>
                    <a:lstStyle/>
                    <a:p>
                      <a:pPr algn="r" fontAlgn="t"/>
                      <a:r>
                        <a:rPr lang="en-BE" sz="1400" u="none" strike="noStrike">
                          <a:effectLst/>
                        </a:rPr>
                        <a:t>0,5</a:t>
                      </a:r>
                      <a:br>
                        <a:rPr lang="en-BE" sz="1400" u="none" strike="noStrike">
                          <a:effectLst/>
                        </a:rPr>
                      </a:br>
                      <a:endParaRPr lang="en-BE" sz="1400" b="0" i="0" u="none" strike="noStrike">
                        <a:solidFill>
                          <a:srgbClr val="000000"/>
                        </a:solidFill>
                        <a:effectLst/>
                        <a:latin typeface="Aptos Narrow" panose="020B0004020202020204" pitchFamily="34" charset="0"/>
                      </a:endParaRPr>
                    </a:p>
                  </a:txBody>
                  <a:tcPr marL="0" marR="0" marT="0" marB="0"/>
                </a:tc>
                <a:tc>
                  <a:txBody>
                    <a:bodyPr/>
                    <a:lstStyle/>
                    <a:p>
                      <a:pPr algn="r" fontAlgn="t"/>
                      <a:r>
                        <a:rPr lang="en-BE" sz="1400" u="none" strike="noStrike">
                          <a:effectLst/>
                        </a:rPr>
                        <a:t>0,5</a:t>
                      </a:r>
                      <a:endParaRPr lang="en-BE" sz="1400" b="0" i="0" u="none" strike="noStrike">
                        <a:solidFill>
                          <a:srgbClr val="000000"/>
                        </a:solidFill>
                        <a:effectLst/>
                        <a:latin typeface="Aptos Narrow" panose="020B0004020202020204" pitchFamily="34" charset="0"/>
                      </a:endParaRPr>
                    </a:p>
                  </a:txBody>
                  <a:tcPr marL="0" marR="0" marT="0" marB="0"/>
                </a:tc>
                <a:extLst>
                  <a:ext uri="{0D108BD9-81ED-4DB2-BD59-A6C34878D82A}">
                    <a16:rowId xmlns:a16="http://schemas.microsoft.com/office/drawing/2014/main" val="2528399247"/>
                  </a:ext>
                </a:extLst>
              </a:tr>
              <a:tr h="162889">
                <a:tc>
                  <a:txBody>
                    <a:bodyPr/>
                    <a:lstStyle/>
                    <a:p>
                      <a:pPr algn="r" fontAlgn="b"/>
                      <a:r>
                        <a:rPr lang="en-BE" sz="1400" u="none" strike="noStrike">
                          <a:effectLst/>
                        </a:rPr>
                        <a:t>2,5</a:t>
                      </a:r>
                      <a:endParaRPr lang="en-BE" sz="14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400" u="none" strike="noStrike">
                          <a:effectLst/>
                        </a:rPr>
                        <a:t>1</a:t>
                      </a:r>
                      <a:endParaRPr lang="en-BE"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440105860"/>
                  </a:ext>
                </a:extLst>
              </a:tr>
              <a:tr h="162889">
                <a:tc>
                  <a:txBody>
                    <a:bodyPr/>
                    <a:lstStyle/>
                    <a:p>
                      <a:pPr algn="r" fontAlgn="b"/>
                      <a:r>
                        <a:rPr lang="en-BE" sz="1400" u="none" strike="noStrike">
                          <a:effectLst/>
                        </a:rPr>
                        <a:t>7,5</a:t>
                      </a:r>
                      <a:endParaRPr lang="en-BE" sz="14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400" u="none" strike="noStrike">
                          <a:effectLst/>
                        </a:rPr>
                        <a:t>1,5</a:t>
                      </a:r>
                      <a:endParaRPr lang="en-BE"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825912117"/>
                  </a:ext>
                </a:extLst>
              </a:tr>
              <a:tr h="162889">
                <a:tc>
                  <a:txBody>
                    <a:bodyPr/>
                    <a:lstStyle/>
                    <a:p>
                      <a:pPr algn="r" fontAlgn="b"/>
                      <a:r>
                        <a:rPr lang="en-BE" sz="1400" u="none" strike="noStrike">
                          <a:effectLst/>
                        </a:rPr>
                        <a:t>12,5</a:t>
                      </a:r>
                      <a:endParaRPr lang="en-BE" sz="14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400" u="none" strike="noStrike">
                          <a:effectLst/>
                        </a:rPr>
                        <a:t>2</a:t>
                      </a:r>
                      <a:endParaRPr lang="en-BE"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65698347"/>
                  </a:ext>
                </a:extLst>
              </a:tr>
              <a:tr h="162889">
                <a:tc>
                  <a:txBody>
                    <a:bodyPr/>
                    <a:lstStyle/>
                    <a:p>
                      <a:pPr algn="r" fontAlgn="b"/>
                      <a:r>
                        <a:rPr lang="en-BE" sz="1400" u="none" strike="noStrike">
                          <a:effectLst/>
                        </a:rPr>
                        <a:t>17,5</a:t>
                      </a:r>
                      <a:endParaRPr lang="en-BE" sz="14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400" u="none" strike="noStrike">
                          <a:effectLst/>
                        </a:rPr>
                        <a:t>2,5</a:t>
                      </a:r>
                      <a:endParaRPr lang="en-BE"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776958040"/>
                  </a:ext>
                </a:extLst>
              </a:tr>
              <a:tr h="162889">
                <a:tc>
                  <a:txBody>
                    <a:bodyPr/>
                    <a:lstStyle/>
                    <a:p>
                      <a:pPr algn="r" fontAlgn="b"/>
                      <a:r>
                        <a:rPr lang="en-BE" sz="1400" u="none" strike="noStrike">
                          <a:effectLst/>
                        </a:rPr>
                        <a:t>22,5</a:t>
                      </a:r>
                      <a:endParaRPr lang="en-BE" sz="14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400" u="none" strike="noStrike">
                          <a:effectLst/>
                        </a:rPr>
                        <a:t>3</a:t>
                      </a:r>
                      <a:endParaRPr lang="en-BE"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474508150"/>
                  </a:ext>
                </a:extLst>
              </a:tr>
              <a:tr h="162889">
                <a:tc>
                  <a:txBody>
                    <a:bodyPr/>
                    <a:lstStyle/>
                    <a:p>
                      <a:pPr algn="r" fontAlgn="b"/>
                      <a:r>
                        <a:rPr lang="en-BE" sz="1400" u="none" strike="noStrike">
                          <a:effectLst/>
                        </a:rPr>
                        <a:t>37,5</a:t>
                      </a:r>
                      <a:endParaRPr lang="en-BE" sz="14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400" u="none" strike="noStrike">
                          <a:effectLst/>
                        </a:rPr>
                        <a:t>3,5</a:t>
                      </a:r>
                      <a:endParaRPr lang="en-BE"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240591976"/>
                  </a:ext>
                </a:extLst>
              </a:tr>
              <a:tr h="162889">
                <a:tc>
                  <a:txBody>
                    <a:bodyPr/>
                    <a:lstStyle/>
                    <a:p>
                      <a:pPr algn="r" fontAlgn="b"/>
                      <a:r>
                        <a:rPr lang="en-BE" sz="1400" u="none" strike="noStrike">
                          <a:effectLst/>
                        </a:rPr>
                        <a:t>52,5</a:t>
                      </a:r>
                      <a:endParaRPr lang="en-BE" sz="14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400" u="none" strike="noStrike">
                          <a:effectLst/>
                        </a:rPr>
                        <a:t>4</a:t>
                      </a:r>
                      <a:endParaRPr lang="en-BE"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16462313"/>
                  </a:ext>
                </a:extLst>
              </a:tr>
              <a:tr h="162889">
                <a:tc>
                  <a:txBody>
                    <a:bodyPr/>
                    <a:lstStyle/>
                    <a:p>
                      <a:pPr algn="r" fontAlgn="b"/>
                      <a:r>
                        <a:rPr lang="en-BE" sz="1400" u="none" strike="noStrike">
                          <a:effectLst/>
                        </a:rPr>
                        <a:t>64,5</a:t>
                      </a:r>
                      <a:endParaRPr lang="en-BE" sz="14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400" u="none" strike="noStrike">
                          <a:effectLst/>
                        </a:rPr>
                        <a:t>4,5</a:t>
                      </a:r>
                      <a:endParaRPr lang="en-BE"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211573076"/>
                  </a:ext>
                </a:extLst>
              </a:tr>
              <a:tr h="162889">
                <a:tc>
                  <a:txBody>
                    <a:bodyPr/>
                    <a:lstStyle/>
                    <a:p>
                      <a:pPr algn="r" fontAlgn="b"/>
                      <a:r>
                        <a:rPr lang="en-BE" sz="1400" u="none" strike="noStrike">
                          <a:effectLst/>
                        </a:rPr>
                        <a:t>77,5</a:t>
                      </a:r>
                      <a:endParaRPr lang="en-BE" sz="14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400" u="none" strike="noStrike">
                          <a:effectLst/>
                        </a:rPr>
                        <a:t>5</a:t>
                      </a:r>
                      <a:endParaRPr lang="en-BE"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011382647"/>
                  </a:ext>
                </a:extLst>
              </a:tr>
            </a:tbl>
          </a:graphicData>
        </a:graphic>
      </p:graphicFrame>
    </p:spTree>
    <p:extLst>
      <p:ext uri="{BB962C8B-B14F-4D97-AF65-F5344CB8AC3E}">
        <p14:creationId xmlns:p14="http://schemas.microsoft.com/office/powerpoint/2010/main" val="1247807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0BEF7780-1CF2-4233-B087-213CD07CA3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11" name="Object 10" hidden="1">
                        <a:extLst>
                          <a:ext uri="{FF2B5EF4-FFF2-40B4-BE49-F238E27FC236}">
                            <a16:creationId xmlns:a16="http://schemas.microsoft.com/office/drawing/2014/main" id="{0BEF7780-1CF2-4233-B087-213CD07CA39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88F926DF-3B89-D3F5-92CD-A763E1C261CE}"/>
              </a:ext>
            </a:extLst>
          </p:cNvPr>
          <p:cNvSpPr>
            <a:spLocks noGrp="1"/>
          </p:cNvSpPr>
          <p:nvPr>
            <p:ph type="body" sz="quarter" idx="10"/>
          </p:nvPr>
        </p:nvSpPr>
        <p:spPr/>
        <p:txBody>
          <a:bodyPr/>
          <a:lstStyle/>
          <a:p>
            <a:pPr marL="0" indent="0">
              <a:buNone/>
            </a:pPr>
            <a:r>
              <a:rPr lang="en-GB" dirty="0"/>
              <a:t>Ignacio </a:t>
            </a:r>
            <a:r>
              <a:rPr lang="en-GB" dirty="0" err="1"/>
              <a:t>Sbampato</a:t>
            </a:r>
            <a:r>
              <a:rPr lang="en-GB" dirty="0"/>
              <a:t> – CRO Excalibur</a:t>
            </a:r>
          </a:p>
          <a:p>
            <a:pPr marL="0" indent="0">
              <a:buNone/>
            </a:pPr>
            <a:r>
              <a:rPr lang="en-GB" sz="1800" dirty="0"/>
              <a:t>Co-creator of The </a:t>
            </a:r>
            <a:r>
              <a:rPr lang="en-GB" sz="1800" dirty="0" err="1"/>
              <a:t>Cyberhive</a:t>
            </a:r>
            <a:r>
              <a:rPr lang="en-GB" sz="1800" dirty="0"/>
              <a:t> Matrix™</a:t>
            </a:r>
          </a:p>
        </p:txBody>
      </p:sp>
    </p:spTree>
    <p:extLst>
      <p:ext uri="{BB962C8B-B14F-4D97-AF65-F5344CB8AC3E}">
        <p14:creationId xmlns:p14="http://schemas.microsoft.com/office/powerpoint/2010/main" val="821733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4B57B-9D2C-3209-0933-77C55C1024D9}"/>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3E40D1-9B28-EEA4-F7AA-D840FAAD944B}"/>
              </a:ext>
            </a:extLst>
          </p:cNvPr>
          <p:cNvGraphicFramePr>
            <a:graphicFrameLocks noGrp="1"/>
          </p:cNvGraphicFramePr>
          <p:nvPr>
            <p:extLst>
              <p:ext uri="{D42A27DB-BD31-4B8C-83A1-F6EECF244321}">
                <p14:modId xmlns:p14="http://schemas.microsoft.com/office/powerpoint/2010/main" val="1715769465"/>
              </p:ext>
            </p:extLst>
          </p:nvPr>
        </p:nvGraphicFramePr>
        <p:xfrm>
          <a:off x="274320" y="1788960"/>
          <a:ext cx="11643359" cy="1683914"/>
        </p:xfrm>
        <a:graphic>
          <a:graphicData uri="http://schemas.openxmlformats.org/drawingml/2006/table">
            <a:tbl>
              <a:tblPr firstRow="1" bandRow="1">
                <a:tableStyleId>{7DF18680-E054-41AD-8BC1-D1AEF772440D}</a:tableStyleId>
              </a:tblPr>
              <a:tblGrid>
                <a:gridCol w="4183289">
                  <a:extLst>
                    <a:ext uri="{9D8B030D-6E8A-4147-A177-3AD203B41FA5}">
                      <a16:colId xmlns:a16="http://schemas.microsoft.com/office/drawing/2014/main" val="2110564025"/>
                    </a:ext>
                  </a:extLst>
                </a:gridCol>
                <a:gridCol w="3598371">
                  <a:extLst>
                    <a:ext uri="{9D8B030D-6E8A-4147-A177-3AD203B41FA5}">
                      <a16:colId xmlns:a16="http://schemas.microsoft.com/office/drawing/2014/main" val="1370259099"/>
                    </a:ext>
                  </a:extLst>
                </a:gridCol>
                <a:gridCol w="2604304">
                  <a:extLst>
                    <a:ext uri="{9D8B030D-6E8A-4147-A177-3AD203B41FA5}">
                      <a16:colId xmlns:a16="http://schemas.microsoft.com/office/drawing/2014/main" val="358429860"/>
                    </a:ext>
                  </a:extLst>
                </a:gridCol>
                <a:gridCol w="1257395">
                  <a:extLst>
                    <a:ext uri="{9D8B030D-6E8A-4147-A177-3AD203B41FA5}">
                      <a16:colId xmlns:a16="http://schemas.microsoft.com/office/drawing/2014/main" val="822594557"/>
                    </a:ext>
                  </a:extLst>
                </a:gridCol>
              </a:tblGrid>
              <a:tr h="491437">
                <a:tc>
                  <a:txBody>
                    <a:bodyPr/>
                    <a:lstStyle/>
                    <a:p>
                      <a:r>
                        <a:rPr lang="en-GB"/>
                        <a:t>Criteria</a:t>
                      </a:r>
                    </a:p>
                  </a:txBody>
                  <a:tcPr/>
                </a:tc>
                <a:tc>
                  <a:txBody>
                    <a:bodyPr/>
                    <a:lstStyle/>
                    <a:p>
                      <a:r>
                        <a:rPr lang="en-GB"/>
                        <a:t>Unit</a:t>
                      </a:r>
                    </a:p>
                  </a:txBody>
                  <a:tcPr/>
                </a:tc>
                <a:tc>
                  <a:txBody>
                    <a:bodyPr/>
                    <a:lstStyle/>
                    <a:p>
                      <a:r>
                        <a:rPr lang="en-GB"/>
                        <a:t>Score</a:t>
                      </a:r>
                    </a:p>
                  </a:txBody>
                  <a:tcPr/>
                </a:tc>
                <a:tc>
                  <a:txBody>
                    <a:bodyPr/>
                    <a:lstStyle/>
                    <a:p>
                      <a:r>
                        <a:rPr lang="en-GB"/>
                        <a:t>Weight</a:t>
                      </a:r>
                    </a:p>
                  </a:txBody>
                  <a:tcPr/>
                </a:tc>
                <a:extLst>
                  <a:ext uri="{0D108BD9-81ED-4DB2-BD59-A6C34878D82A}">
                    <a16:rowId xmlns:a16="http://schemas.microsoft.com/office/drawing/2014/main" val="1906628877"/>
                  </a:ext>
                </a:extLst>
              </a:tr>
              <a:tr h="17053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bg1"/>
                          </a:solidFill>
                        </a:rPr>
                        <a:t>ESG</a:t>
                      </a:r>
                    </a:p>
                  </a:txBody>
                  <a:tcPr>
                    <a:solidFill>
                      <a:srgbClr val="A8319A"/>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01651813"/>
                  </a:ext>
                </a:extLst>
              </a:tr>
              <a:tr h="316006">
                <a:tc>
                  <a:txBody>
                    <a:bodyPr/>
                    <a:lstStyle/>
                    <a:p>
                      <a:r>
                        <a:rPr lang="en-GB" sz="1600"/>
                        <a:t>Social</a:t>
                      </a:r>
                    </a:p>
                  </a:txBody>
                  <a:tcPr/>
                </a:tc>
                <a:tc>
                  <a:txBody>
                    <a:bodyPr/>
                    <a:lstStyle/>
                    <a:p>
                      <a:r>
                        <a:rPr lang="en-GB" sz="1600"/>
                        <a:t>Gender balance</a:t>
                      </a:r>
                    </a:p>
                  </a:txBody>
                  <a:tcPr/>
                </a:tc>
                <a:tc>
                  <a:txBody>
                    <a:bodyPr/>
                    <a:lstStyle/>
                    <a:p>
                      <a:r>
                        <a:rPr lang="en-GB" sz="1600"/>
                        <a:t>Range [0 - 5] </a:t>
                      </a:r>
                    </a:p>
                  </a:txBody>
                  <a:tcPr/>
                </a:tc>
                <a:tc>
                  <a:txBody>
                    <a:bodyPr/>
                    <a:lstStyle/>
                    <a:p>
                      <a:r>
                        <a:rPr lang="en-GB" sz="1600"/>
                        <a:t>20%</a:t>
                      </a:r>
                    </a:p>
                  </a:txBody>
                  <a:tcPr/>
                </a:tc>
                <a:extLst>
                  <a:ext uri="{0D108BD9-81ED-4DB2-BD59-A6C34878D82A}">
                    <a16:rowId xmlns:a16="http://schemas.microsoft.com/office/drawing/2014/main" val="1520747958"/>
                  </a:ext>
                </a:extLst>
              </a:tr>
              <a:tr h="491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Governance transparency</a:t>
                      </a:r>
                    </a:p>
                  </a:txBody>
                  <a:tcPr/>
                </a:tc>
                <a:tc>
                  <a:txBody>
                    <a:bodyPr/>
                    <a:lstStyle/>
                    <a:p>
                      <a:r>
                        <a:rPr lang="en-GB" sz="1600"/>
                        <a:t>Availability of governance documents</a:t>
                      </a:r>
                    </a:p>
                  </a:txBody>
                  <a:tcPr/>
                </a:tc>
                <a:tc>
                  <a:txBody>
                    <a:bodyPr/>
                    <a:lstStyle/>
                    <a:p>
                      <a:r>
                        <a:rPr lang="en-GB" sz="1600"/>
                        <a:t>Non-binary [0, 1, 2 or 5]</a:t>
                      </a:r>
                    </a:p>
                  </a:txBody>
                  <a:tcPr/>
                </a:tc>
                <a:tc>
                  <a:txBody>
                    <a:bodyPr/>
                    <a:lstStyle/>
                    <a:p>
                      <a:r>
                        <a:rPr lang="en-GB" sz="1600"/>
                        <a:t>30%</a:t>
                      </a:r>
                    </a:p>
                  </a:txBody>
                  <a:tcPr/>
                </a:tc>
                <a:extLst>
                  <a:ext uri="{0D108BD9-81ED-4DB2-BD59-A6C34878D82A}">
                    <a16:rowId xmlns:a16="http://schemas.microsoft.com/office/drawing/2014/main" val="148893202"/>
                  </a:ext>
                </a:extLst>
              </a:tr>
            </a:tbl>
          </a:graphicData>
        </a:graphic>
      </p:graphicFrame>
      <p:sp>
        <p:nvSpPr>
          <p:cNvPr id="10" name="Text Placeholder 17">
            <a:extLst>
              <a:ext uri="{FF2B5EF4-FFF2-40B4-BE49-F238E27FC236}">
                <a16:creationId xmlns:a16="http://schemas.microsoft.com/office/drawing/2014/main" id="{4FE5A3FC-58F4-9E64-3118-18C2E296E38B}"/>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Demo</a:t>
            </a:r>
            <a:endParaRPr lang="en-BE" sz="1200"/>
          </a:p>
        </p:txBody>
      </p:sp>
      <p:sp>
        <p:nvSpPr>
          <p:cNvPr id="11" name="Title 34">
            <a:extLst>
              <a:ext uri="{FF2B5EF4-FFF2-40B4-BE49-F238E27FC236}">
                <a16:creationId xmlns:a16="http://schemas.microsoft.com/office/drawing/2014/main" id="{EA757411-2B7C-0C2C-3471-39A4AA754D5A}"/>
              </a:ext>
            </a:extLst>
          </p:cNvPr>
          <p:cNvSpPr txBox="1">
            <a:spLocks/>
          </p:cNvSpPr>
          <p:nvPr/>
        </p:nvSpPr>
        <p:spPr>
          <a:xfrm>
            <a:off x="425354" y="404664"/>
            <a:ext cx="11342769" cy="77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400"/>
              <a:t>European readiness criteria</a:t>
            </a:r>
          </a:p>
        </p:txBody>
      </p:sp>
      <p:sp>
        <p:nvSpPr>
          <p:cNvPr id="12" name="Date Placeholder 11">
            <a:extLst>
              <a:ext uri="{FF2B5EF4-FFF2-40B4-BE49-F238E27FC236}">
                <a16:creationId xmlns:a16="http://schemas.microsoft.com/office/drawing/2014/main" id="{19549C21-DF5D-5952-F117-4BE6DC1443D9}"/>
              </a:ext>
            </a:extLst>
          </p:cNvPr>
          <p:cNvSpPr>
            <a:spLocks noGrp="1"/>
          </p:cNvSpPr>
          <p:nvPr>
            <p:ph type="dt" sz="half" idx="10"/>
          </p:nvPr>
        </p:nvSpPr>
        <p:spPr/>
        <p:txBody>
          <a:bodyPr/>
          <a:lstStyle/>
          <a:p>
            <a:fld id="{6B858A74-1AE6-B049-9F11-062AAC212FEB}" type="datetime1">
              <a:rPr lang="en-US" smtClean="0"/>
              <a:t>10/15/24</a:t>
            </a:fld>
            <a:endParaRPr lang="en-GB"/>
          </a:p>
        </p:txBody>
      </p:sp>
      <p:sp>
        <p:nvSpPr>
          <p:cNvPr id="13" name="Slide Number Placeholder 12">
            <a:extLst>
              <a:ext uri="{FF2B5EF4-FFF2-40B4-BE49-F238E27FC236}">
                <a16:creationId xmlns:a16="http://schemas.microsoft.com/office/drawing/2014/main" id="{FADA14C7-FD20-E5ED-0086-0A1D2F5C1C76}"/>
              </a:ext>
            </a:extLst>
          </p:cNvPr>
          <p:cNvSpPr>
            <a:spLocks noGrp="1"/>
          </p:cNvSpPr>
          <p:nvPr>
            <p:ph type="sldNum" sz="quarter" idx="12"/>
          </p:nvPr>
        </p:nvSpPr>
        <p:spPr/>
        <p:txBody>
          <a:bodyPr/>
          <a:lstStyle/>
          <a:p>
            <a:fld id="{A27ABD7E-8178-8F4E-A75A-D36FCF48E30E}" type="slidenum">
              <a:rPr lang="en-GB" smtClean="0"/>
              <a:t>30</a:t>
            </a:fld>
            <a:endParaRPr lang="en-GB"/>
          </a:p>
        </p:txBody>
      </p:sp>
      <p:pic>
        <p:nvPicPr>
          <p:cNvPr id="14" name="Picture 13">
            <a:extLst>
              <a:ext uri="{FF2B5EF4-FFF2-40B4-BE49-F238E27FC236}">
                <a16:creationId xmlns:a16="http://schemas.microsoft.com/office/drawing/2014/main" id="{7856A9AB-45DC-2D4D-92E1-6D7BC9B679A3}"/>
              </a:ext>
            </a:extLst>
          </p:cNvPr>
          <p:cNvPicPr>
            <a:picLocks noChangeAspect="1"/>
          </p:cNvPicPr>
          <p:nvPr/>
        </p:nvPicPr>
        <p:blipFill>
          <a:blip r:embed="rId2"/>
          <a:stretch>
            <a:fillRect/>
          </a:stretch>
        </p:blipFill>
        <p:spPr>
          <a:xfrm>
            <a:off x="4985665" y="6392199"/>
            <a:ext cx="2140375" cy="365125"/>
          </a:xfrm>
          <a:prstGeom prst="rect">
            <a:avLst/>
          </a:prstGeom>
        </p:spPr>
      </p:pic>
      <p:graphicFrame>
        <p:nvGraphicFramePr>
          <p:cNvPr id="2" name="Table 1">
            <a:extLst>
              <a:ext uri="{FF2B5EF4-FFF2-40B4-BE49-F238E27FC236}">
                <a16:creationId xmlns:a16="http://schemas.microsoft.com/office/drawing/2014/main" id="{240527AC-86A7-4A67-299A-00F978A339A3}"/>
              </a:ext>
            </a:extLst>
          </p:cNvPr>
          <p:cNvGraphicFramePr>
            <a:graphicFrameLocks noGrp="1"/>
          </p:cNvGraphicFramePr>
          <p:nvPr>
            <p:extLst>
              <p:ext uri="{D42A27DB-BD31-4B8C-83A1-F6EECF244321}">
                <p14:modId xmlns:p14="http://schemas.microsoft.com/office/powerpoint/2010/main" val="424773613"/>
              </p:ext>
            </p:extLst>
          </p:nvPr>
        </p:nvGraphicFramePr>
        <p:xfrm>
          <a:off x="1803400" y="3664674"/>
          <a:ext cx="1778000" cy="1473200"/>
        </p:xfrm>
        <a:graphic>
          <a:graphicData uri="http://schemas.openxmlformats.org/drawingml/2006/table">
            <a:tbl>
              <a:tblPr>
                <a:tableStyleId>{7DF18680-E054-41AD-8BC1-D1AEF772440D}</a:tableStyleId>
              </a:tblPr>
              <a:tblGrid>
                <a:gridCol w="941294">
                  <a:extLst>
                    <a:ext uri="{9D8B030D-6E8A-4147-A177-3AD203B41FA5}">
                      <a16:colId xmlns:a16="http://schemas.microsoft.com/office/drawing/2014/main" val="408720648"/>
                    </a:ext>
                  </a:extLst>
                </a:gridCol>
                <a:gridCol w="836706">
                  <a:extLst>
                    <a:ext uri="{9D8B030D-6E8A-4147-A177-3AD203B41FA5}">
                      <a16:colId xmlns:a16="http://schemas.microsoft.com/office/drawing/2014/main" val="2282658937"/>
                    </a:ext>
                  </a:extLst>
                </a:gridCol>
              </a:tblGrid>
              <a:tr h="431800">
                <a:tc>
                  <a:txBody>
                    <a:bodyPr/>
                    <a:lstStyle/>
                    <a:p>
                      <a:pPr algn="l" fontAlgn="b"/>
                      <a:r>
                        <a:rPr lang="en-GB" sz="1400" u="none" strike="noStrike">
                          <a:solidFill>
                            <a:schemeClr val="bg1"/>
                          </a:solidFill>
                          <a:effectLst/>
                        </a:rPr>
                        <a:t>Gender balance</a:t>
                      </a:r>
                      <a:endParaRPr lang="en-GB" sz="1400" b="0" i="0" u="none" strike="noStrike">
                        <a:solidFill>
                          <a:schemeClr val="bg1"/>
                        </a:solidFill>
                        <a:effectLst/>
                        <a:latin typeface="Aptos Narrow" panose="020B0004020202020204" pitchFamily="34" charset="0"/>
                      </a:endParaRPr>
                    </a:p>
                  </a:txBody>
                  <a:tcPr marL="0" marR="0" marT="0" marB="0" anchor="b">
                    <a:solidFill>
                      <a:srgbClr val="A8319A"/>
                    </a:solidFill>
                  </a:tcPr>
                </a:tc>
                <a:tc>
                  <a:txBody>
                    <a:bodyPr/>
                    <a:lstStyle/>
                    <a:p>
                      <a:pPr algn="l" fontAlgn="b"/>
                      <a:r>
                        <a:rPr lang="en-GB" sz="1400" u="none" strike="noStrike">
                          <a:solidFill>
                            <a:schemeClr val="bg1"/>
                          </a:solidFill>
                          <a:effectLst/>
                        </a:rPr>
                        <a:t>Score</a:t>
                      </a:r>
                      <a:endParaRPr lang="en-GB" sz="1400" b="0" i="0" u="none" strike="noStrike">
                        <a:solidFill>
                          <a:schemeClr val="bg1"/>
                        </a:solidFill>
                        <a:effectLst/>
                        <a:latin typeface="Aptos Narrow" panose="020B0004020202020204" pitchFamily="34" charset="0"/>
                      </a:endParaRPr>
                    </a:p>
                  </a:txBody>
                  <a:tcPr marL="0" marR="0" marT="0" marB="0" anchor="b">
                    <a:solidFill>
                      <a:srgbClr val="A8319A"/>
                    </a:solidFill>
                  </a:tcPr>
                </a:tc>
                <a:extLst>
                  <a:ext uri="{0D108BD9-81ED-4DB2-BD59-A6C34878D82A}">
                    <a16:rowId xmlns:a16="http://schemas.microsoft.com/office/drawing/2014/main" val="1608875675"/>
                  </a:ext>
                </a:extLst>
              </a:tr>
              <a:tr h="215900">
                <a:tc>
                  <a:txBody>
                    <a:bodyPr/>
                    <a:lstStyle/>
                    <a:p>
                      <a:pPr algn="r" fontAlgn="b"/>
                      <a:r>
                        <a:rPr lang="en-BE" sz="1200" u="none" strike="noStrike">
                          <a:effectLst/>
                        </a:rPr>
                        <a:t>0%</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200" u="none" strike="noStrike">
                          <a:effectLst/>
                        </a:rPr>
                        <a:t>1</a:t>
                      </a:r>
                      <a:endParaRPr lang="en-BE" sz="12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487515767"/>
                  </a:ext>
                </a:extLst>
              </a:tr>
              <a:tr h="215900">
                <a:tc>
                  <a:txBody>
                    <a:bodyPr/>
                    <a:lstStyle/>
                    <a:p>
                      <a:pPr algn="r" fontAlgn="b"/>
                      <a:r>
                        <a:rPr lang="en-BE" sz="1200" u="none" strike="noStrike">
                          <a:effectLst/>
                        </a:rPr>
                        <a:t>13%</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200" u="none" strike="noStrike">
                          <a:effectLst/>
                        </a:rPr>
                        <a:t>2</a:t>
                      </a:r>
                      <a:endParaRPr lang="en-BE" sz="12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912620791"/>
                  </a:ext>
                </a:extLst>
              </a:tr>
              <a:tr h="203200">
                <a:tc>
                  <a:txBody>
                    <a:bodyPr/>
                    <a:lstStyle/>
                    <a:p>
                      <a:pPr algn="r" fontAlgn="b"/>
                      <a:r>
                        <a:rPr lang="en-BE" sz="1200" u="none" strike="noStrike">
                          <a:effectLst/>
                        </a:rPr>
                        <a:t>26%</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200" u="none" strike="noStrike">
                          <a:effectLst/>
                        </a:rPr>
                        <a:t>3</a:t>
                      </a:r>
                      <a:endParaRPr lang="en-BE" sz="12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73002531"/>
                  </a:ext>
                </a:extLst>
              </a:tr>
              <a:tr h="203200">
                <a:tc>
                  <a:txBody>
                    <a:bodyPr/>
                    <a:lstStyle/>
                    <a:p>
                      <a:pPr algn="r" fontAlgn="b"/>
                      <a:r>
                        <a:rPr lang="en-BE" sz="1200" u="none" strike="noStrike">
                          <a:effectLst/>
                        </a:rPr>
                        <a:t>36%</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200" u="none" strike="noStrike">
                          <a:effectLst/>
                        </a:rPr>
                        <a:t>4</a:t>
                      </a:r>
                      <a:endParaRPr lang="en-BE" sz="12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521830750"/>
                  </a:ext>
                </a:extLst>
              </a:tr>
              <a:tr h="203200">
                <a:tc>
                  <a:txBody>
                    <a:bodyPr/>
                    <a:lstStyle/>
                    <a:p>
                      <a:pPr algn="r" fontAlgn="b"/>
                      <a:r>
                        <a:rPr lang="en-BE" sz="1200" u="none" strike="noStrike">
                          <a:effectLst/>
                        </a:rPr>
                        <a:t>51%</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200" u="none" strike="noStrike">
                          <a:effectLst/>
                        </a:rPr>
                        <a:t>5</a:t>
                      </a:r>
                      <a:endParaRPr lang="en-BE" sz="12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172376755"/>
                  </a:ext>
                </a:extLst>
              </a:tr>
            </a:tbl>
          </a:graphicData>
        </a:graphic>
      </p:graphicFrame>
      <p:graphicFrame>
        <p:nvGraphicFramePr>
          <p:cNvPr id="3" name="Table 2">
            <a:extLst>
              <a:ext uri="{FF2B5EF4-FFF2-40B4-BE49-F238E27FC236}">
                <a16:creationId xmlns:a16="http://schemas.microsoft.com/office/drawing/2014/main" id="{7894CA05-A220-FF1E-93A5-335E12FE0009}"/>
              </a:ext>
            </a:extLst>
          </p:cNvPr>
          <p:cNvGraphicFramePr>
            <a:graphicFrameLocks noGrp="1"/>
          </p:cNvGraphicFramePr>
          <p:nvPr>
            <p:extLst>
              <p:ext uri="{D42A27DB-BD31-4B8C-83A1-F6EECF244321}">
                <p14:modId xmlns:p14="http://schemas.microsoft.com/office/powerpoint/2010/main" val="299892347"/>
              </p:ext>
            </p:extLst>
          </p:nvPr>
        </p:nvGraphicFramePr>
        <p:xfrm>
          <a:off x="6698553" y="3590942"/>
          <a:ext cx="4406391" cy="2532455"/>
        </p:xfrm>
        <a:graphic>
          <a:graphicData uri="http://schemas.openxmlformats.org/drawingml/2006/table">
            <a:tbl>
              <a:tblPr>
                <a:tableStyleId>{7DF18680-E054-41AD-8BC1-D1AEF772440D}</a:tableStyleId>
              </a:tblPr>
              <a:tblGrid>
                <a:gridCol w="1944574">
                  <a:extLst>
                    <a:ext uri="{9D8B030D-6E8A-4147-A177-3AD203B41FA5}">
                      <a16:colId xmlns:a16="http://schemas.microsoft.com/office/drawing/2014/main" val="3713877602"/>
                    </a:ext>
                  </a:extLst>
                </a:gridCol>
                <a:gridCol w="2461817">
                  <a:extLst>
                    <a:ext uri="{9D8B030D-6E8A-4147-A177-3AD203B41FA5}">
                      <a16:colId xmlns:a16="http://schemas.microsoft.com/office/drawing/2014/main" val="59016169"/>
                    </a:ext>
                  </a:extLst>
                </a:gridCol>
              </a:tblGrid>
              <a:tr h="318913">
                <a:tc>
                  <a:txBody>
                    <a:bodyPr/>
                    <a:lstStyle/>
                    <a:p>
                      <a:pPr algn="l" fontAlgn="b"/>
                      <a:r>
                        <a:rPr lang="en-GB" sz="1200" b="1" u="none" strike="noStrike">
                          <a:solidFill>
                            <a:schemeClr val="bg1"/>
                          </a:solidFill>
                          <a:effectLst/>
                        </a:rPr>
                        <a:t>Documents available</a:t>
                      </a:r>
                      <a:endParaRPr lang="en-GB" sz="1200" b="1" i="0" u="none" strike="noStrike">
                        <a:solidFill>
                          <a:schemeClr val="bg1"/>
                        </a:solidFill>
                        <a:effectLst/>
                        <a:latin typeface="Aptos Narrow" panose="020B0004020202020204" pitchFamily="34" charset="0"/>
                      </a:endParaRPr>
                    </a:p>
                  </a:txBody>
                  <a:tcPr marL="0" marR="0" marT="0" marB="0" anchor="b">
                    <a:solidFill>
                      <a:srgbClr val="A8319A"/>
                    </a:solidFill>
                  </a:tcPr>
                </a:tc>
                <a:tc>
                  <a:txBody>
                    <a:bodyPr/>
                    <a:lstStyle/>
                    <a:p>
                      <a:pPr algn="l" fontAlgn="b"/>
                      <a:r>
                        <a:rPr lang="en-GB" sz="1200" b="1" u="none" strike="noStrike">
                          <a:solidFill>
                            <a:schemeClr val="bg1"/>
                          </a:solidFill>
                          <a:effectLst/>
                        </a:rPr>
                        <a:t>Score</a:t>
                      </a:r>
                      <a:endParaRPr lang="en-BE" sz="1200" b="1" i="0" u="none" strike="noStrike">
                        <a:solidFill>
                          <a:schemeClr val="bg1"/>
                        </a:solidFill>
                        <a:effectLst/>
                        <a:latin typeface="Aptos Narrow" panose="020B0004020202020204" pitchFamily="34" charset="0"/>
                      </a:endParaRPr>
                    </a:p>
                  </a:txBody>
                  <a:tcPr marL="0" marR="0" marT="0" marB="0" anchor="b">
                    <a:solidFill>
                      <a:srgbClr val="A8319A"/>
                    </a:solidFill>
                  </a:tcPr>
                </a:tc>
                <a:extLst>
                  <a:ext uri="{0D108BD9-81ED-4DB2-BD59-A6C34878D82A}">
                    <a16:rowId xmlns:a16="http://schemas.microsoft.com/office/drawing/2014/main" val="614972556"/>
                  </a:ext>
                </a:extLst>
              </a:tr>
              <a:tr h="637826">
                <a:tc>
                  <a:txBody>
                    <a:bodyPr/>
                    <a:lstStyle/>
                    <a:p>
                      <a:pPr algn="l" fontAlgn="b"/>
                      <a:r>
                        <a:rPr lang="en-BE" sz="1200" u="none" strike="noStrike">
                          <a:effectLst/>
                        </a:rPr>
                        <a:t>0</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GB" sz="1200" u="none" strike="noStrike">
                          <a:effectLst/>
                        </a:rPr>
                        <a:t>[0] Not one of the documents is publicly available via company resources</a:t>
                      </a:r>
                      <a:endParaRPr lang="en-GB" sz="12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464263530"/>
                  </a:ext>
                </a:extLst>
              </a:tr>
              <a:tr h="504148">
                <a:tc>
                  <a:txBody>
                    <a:bodyPr/>
                    <a:lstStyle/>
                    <a:p>
                      <a:pPr algn="l" fontAlgn="b"/>
                      <a:r>
                        <a:rPr lang="en-BE" sz="1200" u="none" strike="noStrike">
                          <a:effectLst/>
                        </a:rPr>
                        <a:t>1</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GB" sz="1200" u="none" strike="noStrike">
                          <a:effectLst/>
                        </a:rPr>
                        <a:t>[1] 1 of the documents is publicly available via company resources</a:t>
                      </a:r>
                      <a:endParaRPr lang="en-GB" sz="12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375102768"/>
                  </a:ext>
                </a:extLst>
              </a:tr>
              <a:tr h="705808">
                <a:tc>
                  <a:txBody>
                    <a:bodyPr/>
                    <a:lstStyle/>
                    <a:p>
                      <a:pPr algn="l" fontAlgn="b"/>
                      <a:r>
                        <a:rPr lang="en-BE" sz="1200" u="none" strike="noStrike">
                          <a:effectLst/>
                        </a:rPr>
                        <a:t>2</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GB" sz="1200" u="none" strike="noStrike">
                          <a:effectLst/>
                        </a:rPr>
                        <a:t>[2] 1 of the indicated document is missing via publicly available company resources</a:t>
                      </a:r>
                      <a:endParaRPr lang="en-GB" sz="12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527151137"/>
                  </a:ext>
                </a:extLst>
              </a:tr>
              <a:tr h="318913">
                <a:tc>
                  <a:txBody>
                    <a:bodyPr/>
                    <a:lstStyle/>
                    <a:p>
                      <a:pPr algn="l" fontAlgn="b"/>
                      <a:r>
                        <a:rPr lang="en-BE" sz="1200" u="none" strike="noStrike">
                          <a:effectLst/>
                        </a:rPr>
                        <a:t>3</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GB" sz="1200" u="none" strike="noStrike">
                          <a:effectLst/>
                        </a:rPr>
                        <a:t>[5] All documents are publicly available </a:t>
                      </a:r>
                      <a:endParaRPr lang="en-GB" sz="12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014565711"/>
                  </a:ext>
                </a:extLst>
              </a:tr>
            </a:tbl>
          </a:graphicData>
        </a:graphic>
      </p:graphicFrame>
      <p:graphicFrame>
        <p:nvGraphicFramePr>
          <p:cNvPr id="4" name="Table 3">
            <a:extLst>
              <a:ext uri="{FF2B5EF4-FFF2-40B4-BE49-F238E27FC236}">
                <a16:creationId xmlns:a16="http://schemas.microsoft.com/office/drawing/2014/main" id="{906D12AF-37D4-6C33-1986-73279FAAED95}"/>
              </a:ext>
            </a:extLst>
          </p:cNvPr>
          <p:cNvGraphicFramePr>
            <a:graphicFrameLocks noGrp="1"/>
          </p:cNvGraphicFramePr>
          <p:nvPr>
            <p:extLst>
              <p:ext uri="{D42A27DB-BD31-4B8C-83A1-F6EECF244321}">
                <p14:modId xmlns:p14="http://schemas.microsoft.com/office/powerpoint/2010/main" val="4221002068"/>
              </p:ext>
            </p:extLst>
          </p:nvPr>
        </p:nvGraphicFramePr>
        <p:xfrm>
          <a:off x="4413250" y="3889094"/>
          <a:ext cx="2285303" cy="2234302"/>
        </p:xfrm>
        <a:graphic>
          <a:graphicData uri="http://schemas.openxmlformats.org/drawingml/2006/table">
            <a:tbl>
              <a:tblPr>
                <a:tableStyleId>{7DF18680-E054-41AD-8BC1-D1AEF772440D}</a:tableStyleId>
              </a:tblPr>
              <a:tblGrid>
                <a:gridCol w="2285303">
                  <a:extLst>
                    <a:ext uri="{9D8B030D-6E8A-4147-A177-3AD203B41FA5}">
                      <a16:colId xmlns:a16="http://schemas.microsoft.com/office/drawing/2014/main" val="4180642814"/>
                    </a:ext>
                  </a:extLst>
                </a:gridCol>
              </a:tblGrid>
              <a:tr h="2234302">
                <a:tc>
                  <a:txBody>
                    <a:bodyPr/>
                    <a:lstStyle/>
                    <a:p>
                      <a:pPr algn="l" fontAlgn="b"/>
                      <a:r>
                        <a:rPr lang="en-GB" sz="1200" u="none" strike="noStrike">
                          <a:effectLst/>
                        </a:rPr>
                        <a:t>Availability of company transparency:</a:t>
                      </a:r>
                      <a:br>
                        <a:rPr lang="en-GB" sz="1200" u="none" strike="noStrike">
                          <a:effectLst/>
                        </a:rPr>
                      </a:br>
                      <a:r>
                        <a:rPr lang="en-GB" sz="1200" u="none" strike="noStrike">
                          <a:effectLst/>
                        </a:rPr>
                        <a:t>1. Availability of webpage + </a:t>
                      </a:r>
                      <a:r>
                        <a:rPr lang="en-GB" sz="1200" u="none" strike="noStrike" err="1">
                          <a:effectLst/>
                        </a:rPr>
                        <a:t>linkedin</a:t>
                      </a:r>
                      <a:r>
                        <a:rPr lang="en-GB" sz="1200" u="none" strike="noStrike">
                          <a:effectLst/>
                        </a:rPr>
                        <a:t>  [yes/no]</a:t>
                      </a:r>
                      <a:br>
                        <a:rPr lang="en-GB" sz="1200" u="none" strike="noStrike">
                          <a:effectLst/>
                        </a:rPr>
                      </a:br>
                      <a:r>
                        <a:rPr lang="en-GB" sz="1200" u="none" strike="noStrike">
                          <a:effectLst/>
                        </a:rPr>
                        <a:t>2. Transparency of Board of Directors [yes/no]</a:t>
                      </a:r>
                      <a:br>
                        <a:rPr lang="en-GB" sz="1200" u="none" strike="noStrike">
                          <a:effectLst/>
                        </a:rPr>
                      </a:br>
                      <a:r>
                        <a:rPr lang="en-GB" sz="1200" u="none" strike="noStrike">
                          <a:effectLst/>
                        </a:rPr>
                        <a:t>3. Transparency of ownership of the company [yes/no]</a:t>
                      </a:r>
                      <a:endParaRPr lang="en-GB" sz="1200" b="0" i="0" u="none" strike="noStrike">
                        <a:solidFill>
                          <a:srgbClr val="000000"/>
                        </a:solidFill>
                        <a:effectLst/>
                        <a:latin typeface="Aptos Narrow" panose="020B0004020202020204" pitchFamily="34" charset="0"/>
                      </a:endParaRPr>
                    </a:p>
                  </a:txBody>
                  <a:tcPr marL="0" marR="0" marT="0" marB="0"/>
                </a:tc>
                <a:extLst>
                  <a:ext uri="{0D108BD9-81ED-4DB2-BD59-A6C34878D82A}">
                    <a16:rowId xmlns:a16="http://schemas.microsoft.com/office/drawing/2014/main" val="1817095926"/>
                  </a:ext>
                </a:extLst>
              </a:tr>
            </a:tbl>
          </a:graphicData>
        </a:graphic>
      </p:graphicFrame>
    </p:spTree>
    <p:extLst>
      <p:ext uri="{BB962C8B-B14F-4D97-AF65-F5344CB8AC3E}">
        <p14:creationId xmlns:p14="http://schemas.microsoft.com/office/powerpoint/2010/main" val="446526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3D01D-3048-5F78-D00C-2F2D5455ECF9}"/>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DD4A92B-991E-B4EA-3384-8D1D6DB663BB}"/>
              </a:ext>
            </a:extLst>
          </p:cNvPr>
          <p:cNvGraphicFramePr>
            <a:graphicFrameLocks noGrp="1"/>
          </p:cNvGraphicFramePr>
          <p:nvPr>
            <p:extLst>
              <p:ext uri="{D42A27DB-BD31-4B8C-83A1-F6EECF244321}">
                <p14:modId xmlns:p14="http://schemas.microsoft.com/office/powerpoint/2010/main" val="2023846669"/>
              </p:ext>
            </p:extLst>
          </p:nvPr>
        </p:nvGraphicFramePr>
        <p:xfrm>
          <a:off x="274320" y="1788960"/>
          <a:ext cx="11643359" cy="1927754"/>
        </p:xfrm>
        <a:graphic>
          <a:graphicData uri="http://schemas.openxmlformats.org/drawingml/2006/table">
            <a:tbl>
              <a:tblPr firstRow="1" bandRow="1">
                <a:tableStyleId>{7DF18680-E054-41AD-8BC1-D1AEF772440D}</a:tableStyleId>
              </a:tblPr>
              <a:tblGrid>
                <a:gridCol w="4183289">
                  <a:extLst>
                    <a:ext uri="{9D8B030D-6E8A-4147-A177-3AD203B41FA5}">
                      <a16:colId xmlns:a16="http://schemas.microsoft.com/office/drawing/2014/main" val="2110564025"/>
                    </a:ext>
                  </a:extLst>
                </a:gridCol>
                <a:gridCol w="3598371">
                  <a:extLst>
                    <a:ext uri="{9D8B030D-6E8A-4147-A177-3AD203B41FA5}">
                      <a16:colId xmlns:a16="http://schemas.microsoft.com/office/drawing/2014/main" val="1370259099"/>
                    </a:ext>
                  </a:extLst>
                </a:gridCol>
                <a:gridCol w="2604304">
                  <a:extLst>
                    <a:ext uri="{9D8B030D-6E8A-4147-A177-3AD203B41FA5}">
                      <a16:colId xmlns:a16="http://schemas.microsoft.com/office/drawing/2014/main" val="358429860"/>
                    </a:ext>
                  </a:extLst>
                </a:gridCol>
                <a:gridCol w="1257395">
                  <a:extLst>
                    <a:ext uri="{9D8B030D-6E8A-4147-A177-3AD203B41FA5}">
                      <a16:colId xmlns:a16="http://schemas.microsoft.com/office/drawing/2014/main" val="822594557"/>
                    </a:ext>
                  </a:extLst>
                </a:gridCol>
              </a:tblGrid>
              <a:tr h="491437">
                <a:tc>
                  <a:txBody>
                    <a:bodyPr/>
                    <a:lstStyle/>
                    <a:p>
                      <a:r>
                        <a:rPr lang="en-GB"/>
                        <a:t>Criteria</a:t>
                      </a:r>
                    </a:p>
                  </a:txBody>
                  <a:tcPr/>
                </a:tc>
                <a:tc>
                  <a:txBody>
                    <a:bodyPr/>
                    <a:lstStyle/>
                    <a:p>
                      <a:r>
                        <a:rPr lang="en-GB"/>
                        <a:t>Unit</a:t>
                      </a:r>
                    </a:p>
                  </a:txBody>
                  <a:tcPr/>
                </a:tc>
                <a:tc>
                  <a:txBody>
                    <a:bodyPr/>
                    <a:lstStyle/>
                    <a:p>
                      <a:r>
                        <a:rPr lang="en-GB"/>
                        <a:t>Score</a:t>
                      </a:r>
                    </a:p>
                  </a:txBody>
                  <a:tcPr/>
                </a:tc>
                <a:tc>
                  <a:txBody>
                    <a:bodyPr/>
                    <a:lstStyle/>
                    <a:p>
                      <a:r>
                        <a:rPr lang="en-GB"/>
                        <a:t>Weight</a:t>
                      </a:r>
                    </a:p>
                  </a:txBody>
                  <a:tcPr/>
                </a:tc>
                <a:extLst>
                  <a:ext uri="{0D108BD9-81ED-4DB2-BD59-A6C34878D82A}">
                    <a16:rowId xmlns:a16="http://schemas.microsoft.com/office/drawing/2014/main" val="1906628877"/>
                  </a:ext>
                </a:extLst>
              </a:tr>
              <a:tr h="170537">
                <a:tc gridSpan="4">
                  <a:txBody>
                    <a:bodyPr/>
                    <a:lstStyle/>
                    <a:p>
                      <a:r>
                        <a:rPr lang="en-GB" sz="1800" b="1">
                          <a:solidFill>
                            <a:schemeClr val="bg1"/>
                          </a:solidFill>
                        </a:rPr>
                        <a:t>European tailored</a:t>
                      </a:r>
                    </a:p>
                  </a:txBody>
                  <a:tcPr>
                    <a:solidFill>
                      <a:srgbClr val="A8319A"/>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01651813"/>
                  </a:ext>
                </a:extLst>
              </a:tr>
              <a:tr h="316006">
                <a:tc>
                  <a:txBody>
                    <a:bodyPr/>
                    <a:lstStyle/>
                    <a:p>
                      <a:r>
                        <a:rPr lang="en-GB" sz="1600"/>
                        <a:t>European client tailored</a:t>
                      </a:r>
                    </a:p>
                  </a:txBody>
                  <a:tcPr/>
                </a:tc>
                <a:tc>
                  <a:txBody>
                    <a:bodyPr/>
                    <a:lstStyle/>
                    <a:p>
                      <a:r>
                        <a:rPr lang="en-GB" sz="1600"/>
                        <a:t>Language availability</a:t>
                      </a:r>
                    </a:p>
                    <a:p>
                      <a:r>
                        <a:rPr lang="en-GB" sz="1600"/>
                        <a:t>European focused promotion</a:t>
                      </a:r>
                    </a:p>
                  </a:txBody>
                  <a:tcPr/>
                </a:tc>
                <a:tc>
                  <a:txBody>
                    <a:bodyPr/>
                    <a:lstStyle/>
                    <a:p>
                      <a:r>
                        <a:rPr lang="en-GB" sz="1600"/>
                        <a:t>Range [0 – 5]</a:t>
                      </a:r>
                    </a:p>
                    <a:p>
                      <a:r>
                        <a:rPr lang="en-GB" sz="1600"/>
                        <a:t> [0, 3 or 5]</a:t>
                      </a:r>
                    </a:p>
                  </a:txBody>
                  <a:tcPr/>
                </a:tc>
                <a:tc>
                  <a:txBody>
                    <a:bodyPr/>
                    <a:lstStyle/>
                    <a:p>
                      <a:r>
                        <a:rPr lang="en-GB" sz="1600"/>
                        <a:t>10%</a:t>
                      </a:r>
                    </a:p>
                    <a:p>
                      <a:r>
                        <a:rPr lang="en-GB" sz="1600"/>
                        <a:t>10%</a:t>
                      </a:r>
                    </a:p>
                  </a:txBody>
                  <a:tcPr/>
                </a:tc>
                <a:extLst>
                  <a:ext uri="{0D108BD9-81ED-4DB2-BD59-A6C34878D82A}">
                    <a16:rowId xmlns:a16="http://schemas.microsoft.com/office/drawing/2014/main" val="1520747958"/>
                  </a:ext>
                </a:extLst>
              </a:tr>
              <a:tr h="491437">
                <a:tc>
                  <a:txBody>
                    <a:bodyPr/>
                    <a:lstStyle/>
                    <a:p>
                      <a:r>
                        <a:rPr lang="en-GB" sz="1600"/>
                        <a:t>Operational Sovereignty</a:t>
                      </a:r>
                    </a:p>
                  </a:txBody>
                  <a:tcPr/>
                </a:tc>
                <a:tc>
                  <a:txBody>
                    <a:bodyPr/>
                    <a:lstStyle/>
                    <a:p>
                      <a:r>
                        <a:rPr lang="en-GB" sz="1600"/>
                        <a:t>Employee distribution</a:t>
                      </a:r>
                    </a:p>
                  </a:txBody>
                  <a:tcPr/>
                </a:tc>
                <a:tc>
                  <a:txBody>
                    <a:bodyPr/>
                    <a:lstStyle/>
                    <a:p>
                      <a:r>
                        <a:rPr lang="en-GB" sz="1600"/>
                        <a:t>Range [0 – 5]</a:t>
                      </a:r>
                    </a:p>
                  </a:txBody>
                  <a:tcPr/>
                </a:tc>
                <a:tc>
                  <a:txBody>
                    <a:bodyPr/>
                    <a:lstStyle/>
                    <a:p>
                      <a:r>
                        <a:rPr lang="en-GB" sz="1600"/>
                        <a:t>10%</a:t>
                      </a:r>
                    </a:p>
                  </a:txBody>
                  <a:tcPr/>
                </a:tc>
                <a:extLst>
                  <a:ext uri="{0D108BD9-81ED-4DB2-BD59-A6C34878D82A}">
                    <a16:rowId xmlns:a16="http://schemas.microsoft.com/office/drawing/2014/main" val="148893202"/>
                  </a:ext>
                </a:extLst>
              </a:tr>
            </a:tbl>
          </a:graphicData>
        </a:graphic>
      </p:graphicFrame>
      <p:sp>
        <p:nvSpPr>
          <p:cNvPr id="10" name="Text Placeholder 17">
            <a:extLst>
              <a:ext uri="{FF2B5EF4-FFF2-40B4-BE49-F238E27FC236}">
                <a16:creationId xmlns:a16="http://schemas.microsoft.com/office/drawing/2014/main" id="{9F33095B-9398-0767-EE42-93C83163E662}"/>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Demo</a:t>
            </a:r>
            <a:endParaRPr lang="en-BE" sz="1200"/>
          </a:p>
        </p:txBody>
      </p:sp>
      <p:sp>
        <p:nvSpPr>
          <p:cNvPr id="11" name="Title 34">
            <a:extLst>
              <a:ext uri="{FF2B5EF4-FFF2-40B4-BE49-F238E27FC236}">
                <a16:creationId xmlns:a16="http://schemas.microsoft.com/office/drawing/2014/main" id="{75A85874-B9E5-E6F0-A12F-C54E5DF582CA}"/>
              </a:ext>
            </a:extLst>
          </p:cNvPr>
          <p:cNvSpPr txBox="1">
            <a:spLocks/>
          </p:cNvSpPr>
          <p:nvPr/>
        </p:nvSpPr>
        <p:spPr>
          <a:xfrm>
            <a:off x="425354" y="404664"/>
            <a:ext cx="11342769" cy="77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400"/>
              <a:t>European readiness criteria</a:t>
            </a:r>
          </a:p>
        </p:txBody>
      </p:sp>
      <p:sp>
        <p:nvSpPr>
          <p:cNvPr id="12" name="Date Placeholder 11">
            <a:extLst>
              <a:ext uri="{FF2B5EF4-FFF2-40B4-BE49-F238E27FC236}">
                <a16:creationId xmlns:a16="http://schemas.microsoft.com/office/drawing/2014/main" id="{E3120BD1-70CE-5BFD-E37B-40F8D6FEED3C}"/>
              </a:ext>
            </a:extLst>
          </p:cNvPr>
          <p:cNvSpPr>
            <a:spLocks noGrp="1"/>
          </p:cNvSpPr>
          <p:nvPr>
            <p:ph type="dt" sz="half" idx="10"/>
          </p:nvPr>
        </p:nvSpPr>
        <p:spPr/>
        <p:txBody>
          <a:bodyPr/>
          <a:lstStyle/>
          <a:p>
            <a:fld id="{6B858A74-1AE6-B049-9F11-062AAC212FEB}" type="datetime1">
              <a:rPr lang="en-US" smtClean="0"/>
              <a:t>10/15/24</a:t>
            </a:fld>
            <a:endParaRPr lang="en-GB"/>
          </a:p>
        </p:txBody>
      </p:sp>
      <p:sp>
        <p:nvSpPr>
          <p:cNvPr id="13" name="Slide Number Placeholder 12">
            <a:extLst>
              <a:ext uri="{FF2B5EF4-FFF2-40B4-BE49-F238E27FC236}">
                <a16:creationId xmlns:a16="http://schemas.microsoft.com/office/drawing/2014/main" id="{7E6D55CF-9047-7E46-119C-77FA09E99277}"/>
              </a:ext>
            </a:extLst>
          </p:cNvPr>
          <p:cNvSpPr>
            <a:spLocks noGrp="1"/>
          </p:cNvSpPr>
          <p:nvPr>
            <p:ph type="sldNum" sz="quarter" idx="12"/>
          </p:nvPr>
        </p:nvSpPr>
        <p:spPr/>
        <p:txBody>
          <a:bodyPr/>
          <a:lstStyle/>
          <a:p>
            <a:fld id="{A27ABD7E-8178-8F4E-A75A-D36FCF48E30E}" type="slidenum">
              <a:rPr lang="en-GB" smtClean="0"/>
              <a:t>31</a:t>
            </a:fld>
            <a:endParaRPr lang="en-GB"/>
          </a:p>
        </p:txBody>
      </p:sp>
      <p:pic>
        <p:nvPicPr>
          <p:cNvPr id="14" name="Picture 13">
            <a:extLst>
              <a:ext uri="{FF2B5EF4-FFF2-40B4-BE49-F238E27FC236}">
                <a16:creationId xmlns:a16="http://schemas.microsoft.com/office/drawing/2014/main" id="{0BE6FE35-1AE9-2904-3C2C-60CD9A6F9A06}"/>
              </a:ext>
            </a:extLst>
          </p:cNvPr>
          <p:cNvPicPr>
            <a:picLocks noChangeAspect="1"/>
          </p:cNvPicPr>
          <p:nvPr/>
        </p:nvPicPr>
        <p:blipFill>
          <a:blip r:embed="rId2"/>
          <a:stretch>
            <a:fillRect/>
          </a:stretch>
        </p:blipFill>
        <p:spPr>
          <a:xfrm>
            <a:off x="4985665" y="6392199"/>
            <a:ext cx="2140375" cy="365125"/>
          </a:xfrm>
          <a:prstGeom prst="rect">
            <a:avLst/>
          </a:prstGeom>
        </p:spPr>
      </p:pic>
      <p:graphicFrame>
        <p:nvGraphicFramePr>
          <p:cNvPr id="2" name="Table 1">
            <a:extLst>
              <a:ext uri="{FF2B5EF4-FFF2-40B4-BE49-F238E27FC236}">
                <a16:creationId xmlns:a16="http://schemas.microsoft.com/office/drawing/2014/main" id="{8A808BAF-23B2-6E2C-6C3A-F803EFC2DA08}"/>
              </a:ext>
            </a:extLst>
          </p:cNvPr>
          <p:cNvGraphicFramePr>
            <a:graphicFrameLocks noGrp="1"/>
          </p:cNvGraphicFramePr>
          <p:nvPr>
            <p:extLst>
              <p:ext uri="{D42A27DB-BD31-4B8C-83A1-F6EECF244321}">
                <p14:modId xmlns:p14="http://schemas.microsoft.com/office/powerpoint/2010/main" val="1163298847"/>
              </p:ext>
            </p:extLst>
          </p:nvPr>
        </p:nvGraphicFramePr>
        <p:xfrm>
          <a:off x="2463800" y="4127661"/>
          <a:ext cx="1778000" cy="1473200"/>
        </p:xfrm>
        <a:graphic>
          <a:graphicData uri="http://schemas.openxmlformats.org/drawingml/2006/table">
            <a:tbl>
              <a:tblPr>
                <a:tableStyleId>{7DF18680-E054-41AD-8BC1-D1AEF772440D}</a:tableStyleId>
              </a:tblPr>
              <a:tblGrid>
                <a:gridCol w="941294">
                  <a:extLst>
                    <a:ext uri="{9D8B030D-6E8A-4147-A177-3AD203B41FA5}">
                      <a16:colId xmlns:a16="http://schemas.microsoft.com/office/drawing/2014/main" val="3249797977"/>
                    </a:ext>
                  </a:extLst>
                </a:gridCol>
                <a:gridCol w="836706">
                  <a:extLst>
                    <a:ext uri="{9D8B030D-6E8A-4147-A177-3AD203B41FA5}">
                      <a16:colId xmlns:a16="http://schemas.microsoft.com/office/drawing/2014/main" val="4197629990"/>
                    </a:ext>
                  </a:extLst>
                </a:gridCol>
              </a:tblGrid>
              <a:tr h="431800">
                <a:tc>
                  <a:txBody>
                    <a:bodyPr/>
                    <a:lstStyle/>
                    <a:p>
                      <a:pPr algn="l" fontAlgn="b"/>
                      <a:r>
                        <a:rPr lang="en-GB" sz="1200" u="none" strike="noStrike">
                          <a:solidFill>
                            <a:schemeClr val="bg1"/>
                          </a:solidFill>
                          <a:effectLst/>
                        </a:rPr>
                        <a:t>Language coverage</a:t>
                      </a:r>
                      <a:endParaRPr lang="en-GB" sz="1200" b="0" i="0" u="none" strike="noStrike">
                        <a:solidFill>
                          <a:schemeClr val="bg1"/>
                        </a:solidFill>
                        <a:effectLst/>
                        <a:latin typeface="Aptos Narrow" panose="020B0004020202020204" pitchFamily="34" charset="0"/>
                      </a:endParaRPr>
                    </a:p>
                  </a:txBody>
                  <a:tcPr marL="0" marR="0" marT="0" marB="0" anchor="b">
                    <a:solidFill>
                      <a:srgbClr val="A8319A"/>
                    </a:solidFill>
                  </a:tcPr>
                </a:tc>
                <a:tc>
                  <a:txBody>
                    <a:bodyPr/>
                    <a:lstStyle/>
                    <a:p>
                      <a:pPr algn="l" fontAlgn="b"/>
                      <a:r>
                        <a:rPr lang="en-GB" sz="1200" u="none" strike="noStrike">
                          <a:solidFill>
                            <a:schemeClr val="bg1"/>
                          </a:solidFill>
                          <a:effectLst/>
                        </a:rPr>
                        <a:t>Score</a:t>
                      </a:r>
                      <a:endParaRPr lang="en-GB" sz="1200" b="0" i="0" u="none" strike="noStrike">
                        <a:solidFill>
                          <a:schemeClr val="bg1"/>
                        </a:solidFill>
                        <a:effectLst/>
                        <a:latin typeface="Aptos Narrow" panose="020B0004020202020204" pitchFamily="34" charset="0"/>
                      </a:endParaRPr>
                    </a:p>
                  </a:txBody>
                  <a:tcPr marL="0" marR="0" marT="0" marB="0" anchor="b">
                    <a:solidFill>
                      <a:srgbClr val="A8319A"/>
                    </a:solidFill>
                  </a:tcPr>
                </a:tc>
                <a:extLst>
                  <a:ext uri="{0D108BD9-81ED-4DB2-BD59-A6C34878D82A}">
                    <a16:rowId xmlns:a16="http://schemas.microsoft.com/office/drawing/2014/main" val="419581075"/>
                  </a:ext>
                </a:extLst>
              </a:tr>
              <a:tr h="215900">
                <a:tc>
                  <a:txBody>
                    <a:bodyPr/>
                    <a:lstStyle/>
                    <a:p>
                      <a:pPr algn="r" fontAlgn="b"/>
                      <a:r>
                        <a:rPr lang="en-BE" sz="1200" u="none" strike="noStrike">
                          <a:effectLst/>
                        </a:rPr>
                        <a:t>0%</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200" u="none" strike="noStrike">
                          <a:effectLst/>
                        </a:rPr>
                        <a:t>1</a:t>
                      </a:r>
                      <a:endParaRPr lang="en-BE" sz="12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895805263"/>
                  </a:ext>
                </a:extLst>
              </a:tr>
              <a:tr h="203200">
                <a:tc>
                  <a:txBody>
                    <a:bodyPr/>
                    <a:lstStyle/>
                    <a:p>
                      <a:pPr algn="r" fontAlgn="b"/>
                      <a:r>
                        <a:rPr lang="en-BE" sz="1200" u="none" strike="noStrike">
                          <a:effectLst/>
                        </a:rPr>
                        <a:t>10%</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200" u="none" strike="noStrike">
                          <a:effectLst/>
                        </a:rPr>
                        <a:t>2</a:t>
                      </a:r>
                      <a:endParaRPr lang="en-BE" sz="12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834699061"/>
                  </a:ext>
                </a:extLst>
              </a:tr>
              <a:tr h="203200">
                <a:tc>
                  <a:txBody>
                    <a:bodyPr/>
                    <a:lstStyle/>
                    <a:p>
                      <a:pPr algn="r" fontAlgn="b"/>
                      <a:r>
                        <a:rPr lang="en-BE" sz="1200" u="none" strike="noStrike">
                          <a:effectLst/>
                        </a:rPr>
                        <a:t>20%</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200" u="none" strike="noStrike">
                          <a:effectLst/>
                        </a:rPr>
                        <a:t>3</a:t>
                      </a:r>
                      <a:endParaRPr lang="en-BE" sz="12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080988641"/>
                  </a:ext>
                </a:extLst>
              </a:tr>
              <a:tr h="215900">
                <a:tc>
                  <a:txBody>
                    <a:bodyPr/>
                    <a:lstStyle/>
                    <a:p>
                      <a:pPr algn="r" fontAlgn="b"/>
                      <a:r>
                        <a:rPr lang="en-BE" sz="1200" u="none" strike="noStrike">
                          <a:effectLst/>
                        </a:rPr>
                        <a:t>30%</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200" u="none" strike="noStrike">
                          <a:effectLst/>
                        </a:rPr>
                        <a:t>4</a:t>
                      </a:r>
                      <a:endParaRPr lang="en-BE" sz="12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051485131"/>
                  </a:ext>
                </a:extLst>
              </a:tr>
              <a:tr h="203200">
                <a:tc>
                  <a:txBody>
                    <a:bodyPr/>
                    <a:lstStyle/>
                    <a:p>
                      <a:pPr algn="r" fontAlgn="b"/>
                      <a:r>
                        <a:rPr lang="en-BE" sz="1200" u="none" strike="noStrike">
                          <a:effectLst/>
                        </a:rPr>
                        <a:t>60%</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200" u="none" strike="noStrike">
                          <a:effectLst/>
                        </a:rPr>
                        <a:t>5</a:t>
                      </a:r>
                      <a:endParaRPr lang="en-BE" sz="12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483249255"/>
                  </a:ext>
                </a:extLst>
              </a:tr>
            </a:tbl>
          </a:graphicData>
        </a:graphic>
      </p:graphicFrame>
      <p:graphicFrame>
        <p:nvGraphicFramePr>
          <p:cNvPr id="3" name="Table 2">
            <a:extLst>
              <a:ext uri="{FF2B5EF4-FFF2-40B4-BE49-F238E27FC236}">
                <a16:creationId xmlns:a16="http://schemas.microsoft.com/office/drawing/2014/main" id="{A39E8631-EEC8-9B59-DF3B-C5846C348D31}"/>
              </a:ext>
            </a:extLst>
          </p:cNvPr>
          <p:cNvGraphicFramePr>
            <a:graphicFrameLocks noGrp="1"/>
          </p:cNvGraphicFramePr>
          <p:nvPr>
            <p:extLst>
              <p:ext uri="{D42A27DB-BD31-4B8C-83A1-F6EECF244321}">
                <p14:modId xmlns:p14="http://schemas.microsoft.com/office/powerpoint/2010/main" val="2995469070"/>
              </p:ext>
            </p:extLst>
          </p:nvPr>
        </p:nvGraphicFramePr>
        <p:xfrm>
          <a:off x="6055851" y="4127661"/>
          <a:ext cx="4419237" cy="1615440"/>
        </p:xfrm>
        <a:graphic>
          <a:graphicData uri="http://schemas.openxmlformats.org/drawingml/2006/table">
            <a:tbl>
              <a:tblPr>
                <a:tableStyleId>{7DF18680-E054-41AD-8BC1-D1AEF772440D}</a:tableStyleId>
              </a:tblPr>
              <a:tblGrid>
                <a:gridCol w="1400761">
                  <a:extLst>
                    <a:ext uri="{9D8B030D-6E8A-4147-A177-3AD203B41FA5}">
                      <a16:colId xmlns:a16="http://schemas.microsoft.com/office/drawing/2014/main" val="2806773043"/>
                    </a:ext>
                  </a:extLst>
                </a:gridCol>
                <a:gridCol w="1245122">
                  <a:extLst>
                    <a:ext uri="{9D8B030D-6E8A-4147-A177-3AD203B41FA5}">
                      <a16:colId xmlns:a16="http://schemas.microsoft.com/office/drawing/2014/main" val="3333039002"/>
                    </a:ext>
                  </a:extLst>
                </a:gridCol>
                <a:gridCol w="1773354">
                  <a:extLst>
                    <a:ext uri="{9D8B030D-6E8A-4147-A177-3AD203B41FA5}">
                      <a16:colId xmlns:a16="http://schemas.microsoft.com/office/drawing/2014/main" val="3966575700"/>
                    </a:ext>
                  </a:extLst>
                </a:gridCol>
              </a:tblGrid>
              <a:tr h="647700">
                <a:tc>
                  <a:txBody>
                    <a:bodyPr/>
                    <a:lstStyle/>
                    <a:p>
                      <a:pPr algn="l" fontAlgn="b"/>
                      <a:r>
                        <a:rPr lang="en-GB" sz="1200" u="none" strike="noStrike">
                          <a:solidFill>
                            <a:schemeClr val="bg1"/>
                          </a:solidFill>
                          <a:effectLst/>
                        </a:rPr>
                        <a:t>European representation</a:t>
                      </a:r>
                      <a:endParaRPr lang="en-GB" sz="1200" b="0" i="0" u="none" strike="noStrike">
                        <a:solidFill>
                          <a:schemeClr val="bg1"/>
                        </a:solidFill>
                        <a:effectLst/>
                        <a:latin typeface="Aptos Narrow" panose="020B0004020202020204" pitchFamily="34" charset="0"/>
                      </a:endParaRPr>
                    </a:p>
                  </a:txBody>
                  <a:tcPr marL="0" marR="0" marT="0" marB="0" anchor="b">
                    <a:solidFill>
                      <a:srgbClr val="A8319A"/>
                    </a:solidFill>
                  </a:tcPr>
                </a:tc>
                <a:tc>
                  <a:txBody>
                    <a:bodyPr/>
                    <a:lstStyle/>
                    <a:p>
                      <a:pPr algn="l" fontAlgn="b"/>
                      <a:r>
                        <a:rPr lang="en-GB" sz="1200" u="none" strike="noStrike">
                          <a:solidFill>
                            <a:schemeClr val="bg1"/>
                          </a:solidFill>
                          <a:effectLst/>
                        </a:rPr>
                        <a:t>Score</a:t>
                      </a:r>
                      <a:endParaRPr lang="en-GB" sz="1200" b="0" i="0" u="none" strike="noStrike">
                        <a:solidFill>
                          <a:schemeClr val="bg1"/>
                        </a:solidFill>
                        <a:effectLst/>
                        <a:latin typeface="Aptos Narrow" panose="020B0004020202020204" pitchFamily="34" charset="0"/>
                      </a:endParaRPr>
                    </a:p>
                  </a:txBody>
                  <a:tcPr marL="0" marR="0" marT="0" marB="0" anchor="b">
                    <a:solidFill>
                      <a:srgbClr val="A8319A"/>
                    </a:solidFill>
                  </a:tcPr>
                </a:tc>
                <a:tc>
                  <a:txBody>
                    <a:bodyPr/>
                    <a:lstStyle/>
                    <a:p>
                      <a:pPr algn="l" fontAlgn="b"/>
                      <a:endParaRPr lang="en-BE" sz="1200" b="0" i="0" u="none" strike="noStrike">
                        <a:solidFill>
                          <a:schemeClr val="bg1"/>
                        </a:solidFill>
                        <a:effectLst/>
                        <a:latin typeface="Aptos Narrow" panose="020B0004020202020204" pitchFamily="34" charset="0"/>
                      </a:endParaRPr>
                    </a:p>
                  </a:txBody>
                  <a:tcPr marL="0" marR="0" marT="0" marB="0" anchor="b">
                    <a:solidFill>
                      <a:srgbClr val="A8319A"/>
                    </a:solidFill>
                  </a:tcPr>
                </a:tc>
                <a:extLst>
                  <a:ext uri="{0D108BD9-81ED-4DB2-BD59-A6C34878D82A}">
                    <a16:rowId xmlns:a16="http://schemas.microsoft.com/office/drawing/2014/main" val="3947071358"/>
                  </a:ext>
                </a:extLst>
              </a:tr>
              <a:tr h="215900">
                <a:tc>
                  <a:txBody>
                    <a:bodyPr/>
                    <a:lstStyle/>
                    <a:p>
                      <a:pPr algn="r" fontAlgn="b"/>
                      <a:r>
                        <a:rPr lang="en-BE" sz="1200" u="none" strike="noStrike">
                          <a:effectLst/>
                        </a:rPr>
                        <a:t>1</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200" u="none" strike="noStrike">
                          <a:effectLst/>
                        </a:rPr>
                        <a:t>0</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GB" sz="1200" u="none" strike="noStrike">
                          <a:effectLst/>
                        </a:rPr>
                        <a:t>[0] nothing</a:t>
                      </a:r>
                      <a:endParaRPr lang="en-GB" sz="12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63254661"/>
                  </a:ext>
                </a:extLst>
              </a:tr>
              <a:tr h="203200">
                <a:tc>
                  <a:txBody>
                    <a:bodyPr/>
                    <a:lstStyle/>
                    <a:p>
                      <a:pPr algn="r" fontAlgn="b"/>
                      <a:r>
                        <a:rPr lang="en-BE" sz="1200" u="none" strike="noStrike">
                          <a:effectLst/>
                        </a:rPr>
                        <a:t>2</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200" u="none" strike="noStrike">
                          <a:effectLst/>
                        </a:rPr>
                        <a:t>3</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GB" sz="1200" u="none" strike="noStrike">
                          <a:effectLst/>
                        </a:rPr>
                        <a:t>[3] association/CSMiE</a:t>
                      </a:r>
                      <a:endParaRPr lang="en-GB" sz="12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109547495"/>
                  </a:ext>
                </a:extLst>
              </a:tr>
              <a:tr h="203200">
                <a:tc>
                  <a:txBody>
                    <a:bodyPr/>
                    <a:lstStyle/>
                    <a:p>
                      <a:pPr algn="r" fontAlgn="b"/>
                      <a:r>
                        <a:rPr lang="en-BE" sz="1200" u="none" strike="noStrike">
                          <a:effectLst/>
                        </a:rPr>
                        <a:t>3</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en-BE" sz="1200" u="none" strike="noStrike">
                          <a:effectLst/>
                        </a:rPr>
                        <a:t>5</a:t>
                      </a:r>
                      <a:endParaRPr lang="en-BE" sz="12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GB" sz="1200" u="none" strike="noStrike">
                          <a:effectLst/>
                        </a:rPr>
                        <a:t>[5] association + </a:t>
                      </a:r>
                      <a:r>
                        <a:rPr lang="en-GB" sz="1200" u="none" strike="noStrike" err="1">
                          <a:effectLst/>
                        </a:rPr>
                        <a:t>CSMiE</a:t>
                      </a:r>
                      <a:r>
                        <a:rPr lang="en-GB" sz="1200" u="none" strike="noStrike">
                          <a:effectLst/>
                        </a:rPr>
                        <a:t> label (or comparable solution) + </a:t>
                      </a:r>
                      <a:r>
                        <a:rPr lang="en-GB" sz="1200" u="none" strike="noStrike" err="1">
                          <a:effectLst/>
                        </a:rPr>
                        <a:t>Cyberhive</a:t>
                      </a:r>
                      <a:endParaRPr lang="en-GB" sz="12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850680162"/>
                  </a:ext>
                </a:extLst>
              </a:tr>
            </a:tbl>
          </a:graphicData>
        </a:graphic>
      </p:graphicFrame>
    </p:spTree>
    <p:extLst>
      <p:ext uri="{BB962C8B-B14F-4D97-AF65-F5344CB8AC3E}">
        <p14:creationId xmlns:p14="http://schemas.microsoft.com/office/powerpoint/2010/main" val="3761421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80E2C8E7-408D-E991-7680-B87CD510E2A7}"/>
              </a:ext>
            </a:extLst>
          </p:cNvPr>
          <p:cNvGraphicFramePr>
            <a:graphicFrameLocks/>
          </p:cNvGraphicFramePr>
          <p:nvPr>
            <p:extLst>
              <p:ext uri="{D42A27DB-BD31-4B8C-83A1-F6EECF244321}">
                <p14:modId xmlns:p14="http://schemas.microsoft.com/office/powerpoint/2010/main" val="1280113467"/>
              </p:ext>
            </p:extLst>
          </p:nvPr>
        </p:nvGraphicFramePr>
        <p:xfrm>
          <a:off x="838200" y="1765300"/>
          <a:ext cx="10515600" cy="3327400"/>
        </p:xfrm>
        <a:graphic>
          <a:graphicData uri="http://schemas.openxmlformats.org/drawingml/2006/table">
            <a:tbl>
              <a:tblPr firstRow="1" bandRow="1">
                <a:tableStyleId>{93296810-A885-4BE3-A3E7-6D5BEEA58F35}</a:tableStyleId>
              </a:tblPr>
              <a:tblGrid>
                <a:gridCol w="1752600">
                  <a:extLst>
                    <a:ext uri="{9D8B030D-6E8A-4147-A177-3AD203B41FA5}">
                      <a16:colId xmlns:a16="http://schemas.microsoft.com/office/drawing/2014/main" val="942777224"/>
                    </a:ext>
                  </a:extLst>
                </a:gridCol>
                <a:gridCol w="1752600">
                  <a:extLst>
                    <a:ext uri="{9D8B030D-6E8A-4147-A177-3AD203B41FA5}">
                      <a16:colId xmlns:a16="http://schemas.microsoft.com/office/drawing/2014/main" val="3189230140"/>
                    </a:ext>
                  </a:extLst>
                </a:gridCol>
                <a:gridCol w="1752600">
                  <a:extLst>
                    <a:ext uri="{9D8B030D-6E8A-4147-A177-3AD203B41FA5}">
                      <a16:colId xmlns:a16="http://schemas.microsoft.com/office/drawing/2014/main" val="1164913875"/>
                    </a:ext>
                  </a:extLst>
                </a:gridCol>
                <a:gridCol w="1752600">
                  <a:extLst>
                    <a:ext uri="{9D8B030D-6E8A-4147-A177-3AD203B41FA5}">
                      <a16:colId xmlns:a16="http://schemas.microsoft.com/office/drawing/2014/main" val="2727746337"/>
                    </a:ext>
                  </a:extLst>
                </a:gridCol>
                <a:gridCol w="1752600">
                  <a:extLst>
                    <a:ext uri="{9D8B030D-6E8A-4147-A177-3AD203B41FA5}">
                      <a16:colId xmlns:a16="http://schemas.microsoft.com/office/drawing/2014/main" val="3268378835"/>
                    </a:ext>
                  </a:extLst>
                </a:gridCol>
                <a:gridCol w="1752600">
                  <a:extLst>
                    <a:ext uri="{9D8B030D-6E8A-4147-A177-3AD203B41FA5}">
                      <a16:colId xmlns:a16="http://schemas.microsoft.com/office/drawing/2014/main" val="3922661565"/>
                    </a:ext>
                  </a:extLst>
                </a:gridCol>
              </a:tblGrid>
              <a:tr h="480756">
                <a:tc>
                  <a:txBody>
                    <a:bodyPr/>
                    <a:lstStyle/>
                    <a:p>
                      <a:r>
                        <a:rPr lang="en-GB"/>
                        <a:t>Step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Kick-off &amp; Planning</a:t>
                      </a:r>
                    </a:p>
                  </a:txBody>
                  <a:tcPr/>
                </a:tc>
                <a:tc>
                  <a:txBody>
                    <a:bodyPr/>
                    <a:lstStyle/>
                    <a:p>
                      <a:r>
                        <a:rPr lang="en-GB"/>
                        <a:t>Data collection</a:t>
                      </a:r>
                    </a:p>
                  </a:txBody>
                  <a:tcPr/>
                </a:tc>
                <a:tc>
                  <a:txBody>
                    <a:bodyPr/>
                    <a:lstStyle/>
                    <a:p>
                      <a:r>
                        <a:rPr lang="en-GB"/>
                        <a:t>Assessment &amp; feedback</a:t>
                      </a:r>
                    </a:p>
                  </a:txBody>
                  <a:tcPr/>
                </a:tc>
                <a:tc>
                  <a:txBody>
                    <a:bodyPr/>
                    <a:lstStyle/>
                    <a:p>
                      <a:r>
                        <a:rPr lang="en-GB"/>
                        <a:t>Last revision</a:t>
                      </a:r>
                    </a:p>
                  </a:txBody>
                  <a:tcPr/>
                </a:tc>
                <a:tc>
                  <a:txBody>
                    <a:bodyPr/>
                    <a:lstStyle/>
                    <a:p>
                      <a:r>
                        <a:rPr lang="en-GB"/>
                        <a:t>Publication &amp; distribution</a:t>
                      </a:r>
                    </a:p>
                  </a:txBody>
                  <a:tcPr/>
                </a:tc>
                <a:extLst>
                  <a:ext uri="{0D108BD9-81ED-4DB2-BD59-A6C34878D82A}">
                    <a16:rowId xmlns:a16="http://schemas.microsoft.com/office/drawing/2014/main" val="3071207071"/>
                  </a:ext>
                </a:extLst>
              </a:tr>
              <a:tr h="370840">
                <a:tc>
                  <a:txBody>
                    <a:bodyPr/>
                    <a:lstStyle/>
                    <a:p>
                      <a:r>
                        <a:rPr lang="en-GB" sz="1600" b="1"/>
                        <a:t>Goal</a:t>
                      </a:r>
                    </a:p>
                  </a:txBody>
                  <a:tcPr/>
                </a:tc>
                <a:tc>
                  <a:txBody>
                    <a:bodyPr/>
                    <a:lstStyle/>
                    <a:p>
                      <a:r>
                        <a:rPr lang="en-GB" sz="1400"/>
                        <a:t>Define scope and criteria</a:t>
                      </a:r>
                    </a:p>
                  </a:txBody>
                  <a:tcPr/>
                </a:tc>
                <a:tc>
                  <a:txBody>
                    <a:bodyPr/>
                    <a:lstStyle/>
                    <a:p>
                      <a:r>
                        <a:rPr lang="en-GB" sz="1400"/>
                        <a:t>Collect criteria data: </a:t>
                      </a:r>
                      <a:r>
                        <a:rPr lang="en-GB" sz="1400" err="1"/>
                        <a:t>Cyberhive</a:t>
                      </a:r>
                      <a:r>
                        <a:rPr lang="en-GB" sz="1400"/>
                        <a:t>, surveys, open source (,calls?)</a:t>
                      </a:r>
                    </a:p>
                  </a:txBody>
                  <a:tcPr/>
                </a:tc>
                <a:tc>
                  <a:txBody>
                    <a:bodyPr/>
                    <a:lstStyle/>
                    <a:p>
                      <a:r>
                        <a:rPr lang="en-GB" sz="1400"/>
                        <a:t>Map scoring and vendor feedback</a:t>
                      </a:r>
                    </a:p>
                  </a:txBody>
                  <a:tcPr/>
                </a:tc>
                <a:tc>
                  <a:txBody>
                    <a:bodyPr/>
                    <a:lstStyle/>
                    <a:p>
                      <a:r>
                        <a:rPr lang="en-GB" sz="1400"/>
                        <a:t>Draft is shared and revised before publication</a:t>
                      </a:r>
                    </a:p>
                  </a:txBody>
                  <a:tcPr/>
                </a:tc>
                <a:tc>
                  <a:txBody>
                    <a:bodyPr/>
                    <a:lstStyle/>
                    <a:p>
                      <a:r>
                        <a:rPr lang="en-GB" sz="1400"/>
                        <a:t>Open webinar is held, public reports shared on </a:t>
                      </a:r>
                      <a:r>
                        <a:rPr lang="en-GB" sz="1400" err="1"/>
                        <a:t>Cyberhive</a:t>
                      </a:r>
                      <a:r>
                        <a:rPr lang="en-GB" sz="1400"/>
                        <a:t>, scoring report shared with vendors</a:t>
                      </a:r>
                    </a:p>
                  </a:txBody>
                  <a:tcPr/>
                </a:tc>
                <a:extLst>
                  <a:ext uri="{0D108BD9-81ED-4DB2-BD59-A6C34878D82A}">
                    <a16:rowId xmlns:a16="http://schemas.microsoft.com/office/drawing/2014/main" val="2189779122"/>
                  </a:ext>
                </a:extLst>
              </a:tr>
              <a:tr h="370840">
                <a:tc>
                  <a:txBody>
                    <a:bodyPr/>
                    <a:lstStyle/>
                    <a:p>
                      <a:r>
                        <a:rPr lang="en-GB" sz="1600" b="1"/>
                        <a:t>User involvement</a:t>
                      </a:r>
                    </a:p>
                  </a:txBody>
                  <a:tcPr/>
                </a:tc>
                <a:tc>
                  <a:txBody>
                    <a:bodyPr/>
                    <a:lstStyle/>
                    <a:p>
                      <a:r>
                        <a:rPr lang="en-GB" sz="1400"/>
                        <a:t>Invite vendors to join </a:t>
                      </a:r>
                      <a:r>
                        <a:rPr lang="en-GB" sz="1400" err="1"/>
                        <a:t>Cyberhive</a:t>
                      </a:r>
                      <a:r>
                        <a:rPr lang="en-GB" sz="1400"/>
                        <a:t>/ Update profile</a:t>
                      </a:r>
                    </a:p>
                  </a:txBody>
                  <a:tcPr/>
                </a:tc>
                <a:tc>
                  <a:txBody>
                    <a:bodyPr/>
                    <a:lstStyle/>
                    <a:p>
                      <a:r>
                        <a:rPr lang="en-GB" sz="1400"/>
                        <a:t>Collect data and incentivise end-user feedback</a:t>
                      </a:r>
                    </a:p>
                  </a:txBody>
                  <a:tcPr/>
                </a:tc>
                <a:tc>
                  <a:txBody>
                    <a:bodyPr/>
                    <a:lstStyle/>
                    <a:p>
                      <a:r>
                        <a:rPr lang="en-GB" sz="1400"/>
                        <a:t>Vendors provide feedback/more info</a:t>
                      </a:r>
                    </a:p>
                  </a:txBody>
                  <a:tcPr/>
                </a:tc>
                <a:tc>
                  <a:txBody>
                    <a:bodyPr/>
                    <a:lstStyle/>
                    <a:p>
                      <a:r>
                        <a:rPr lang="en-GB" sz="1400"/>
                        <a:t>Vendors are informed, last revisions are made by ECSO</a:t>
                      </a:r>
                    </a:p>
                  </a:txBody>
                  <a:tcPr/>
                </a:tc>
                <a:tc>
                  <a:txBody>
                    <a:bodyPr/>
                    <a:lstStyle/>
                    <a:p>
                      <a:r>
                        <a:rPr lang="en-GB" sz="1400"/>
                        <a:t>Sharing of stories and social media publications</a:t>
                      </a:r>
                    </a:p>
                  </a:txBody>
                  <a:tcPr/>
                </a:tc>
                <a:extLst>
                  <a:ext uri="{0D108BD9-81ED-4DB2-BD59-A6C34878D82A}">
                    <a16:rowId xmlns:a16="http://schemas.microsoft.com/office/drawing/2014/main" val="922270981"/>
                  </a:ext>
                </a:extLst>
              </a:tr>
              <a:tr h="370840">
                <a:tc>
                  <a:txBody>
                    <a:bodyPr/>
                    <a:lstStyle/>
                    <a:p>
                      <a:r>
                        <a:rPr lang="en-GB" sz="1600" b="1"/>
                        <a:t>Week</a:t>
                      </a:r>
                    </a:p>
                  </a:txBody>
                  <a:tcPr/>
                </a:tc>
                <a:tc>
                  <a:txBody>
                    <a:bodyPr/>
                    <a:lstStyle/>
                    <a:p>
                      <a:r>
                        <a:rPr lang="en-GB" sz="1400"/>
                        <a:t>1-3</a:t>
                      </a:r>
                    </a:p>
                  </a:txBody>
                  <a:tcPr/>
                </a:tc>
                <a:tc>
                  <a:txBody>
                    <a:bodyPr/>
                    <a:lstStyle/>
                    <a:p>
                      <a:r>
                        <a:rPr lang="en-GB" sz="1400"/>
                        <a:t>4-8</a:t>
                      </a:r>
                    </a:p>
                  </a:txBody>
                  <a:tcPr/>
                </a:tc>
                <a:tc>
                  <a:txBody>
                    <a:bodyPr/>
                    <a:lstStyle/>
                    <a:p>
                      <a:r>
                        <a:rPr lang="en-GB" sz="1400"/>
                        <a:t>9-10</a:t>
                      </a:r>
                    </a:p>
                  </a:txBody>
                  <a:tcPr/>
                </a:tc>
                <a:tc>
                  <a:txBody>
                    <a:bodyPr/>
                    <a:lstStyle/>
                    <a:p>
                      <a:r>
                        <a:rPr lang="en-GB" sz="1400"/>
                        <a:t>11</a:t>
                      </a:r>
                    </a:p>
                  </a:txBody>
                  <a:tcPr/>
                </a:tc>
                <a:tc>
                  <a:txBody>
                    <a:bodyPr/>
                    <a:lstStyle/>
                    <a:p>
                      <a:r>
                        <a:rPr lang="en-GB" sz="1400"/>
                        <a:t>12</a:t>
                      </a:r>
                    </a:p>
                  </a:txBody>
                  <a:tcPr/>
                </a:tc>
                <a:extLst>
                  <a:ext uri="{0D108BD9-81ED-4DB2-BD59-A6C34878D82A}">
                    <a16:rowId xmlns:a16="http://schemas.microsoft.com/office/drawing/2014/main" val="3726349460"/>
                  </a:ext>
                </a:extLst>
              </a:tr>
            </a:tbl>
          </a:graphicData>
        </a:graphic>
      </p:graphicFrame>
      <p:sp>
        <p:nvSpPr>
          <p:cNvPr id="10" name="Text Placeholder 17">
            <a:extLst>
              <a:ext uri="{FF2B5EF4-FFF2-40B4-BE49-F238E27FC236}">
                <a16:creationId xmlns:a16="http://schemas.microsoft.com/office/drawing/2014/main" id="{06982CFE-5299-8EF6-2D94-896AAE2841E4}"/>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Our next steps</a:t>
            </a:r>
            <a:endParaRPr lang="en-BE" sz="1200"/>
          </a:p>
        </p:txBody>
      </p:sp>
      <p:sp>
        <p:nvSpPr>
          <p:cNvPr id="11" name="Title 34">
            <a:extLst>
              <a:ext uri="{FF2B5EF4-FFF2-40B4-BE49-F238E27FC236}">
                <a16:creationId xmlns:a16="http://schemas.microsoft.com/office/drawing/2014/main" id="{31F635DB-DA1A-5DC6-904A-A68D54D79BC6}"/>
              </a:ext>
            </a:extLst>
          </p:cNvPr>
          <p:cNvSpPr txBox="1">
            <a:spLocks/>
          </p:cNvSpPr>
          <p:nvPr/>
        </p:nvSpPr>
        <p:spPr>
          <a:xfrm>
            <a:off x="425354" y="404664"/>
            <a:ext cx="11342769" cy="77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400"/>
              <a:t>Timeline </a:t>
            </a:r>
          </a:p>
        </p:txBody>
      </p:sp>
      <p:sp>
        <p:nvSpPr>
          <p:cNvPr id="12" name="Rounded Rectangle 64">
            <a:extLst>
              <a:ext uri="{FF2B5EF4-FFF2-40B4-BE49-F238E27FC236}">
                <a16:creationId xmlns:a16="http://schemas.microsoft.com/office/drawing/2014/main" id="{04114F80-1F4E-0A6B-6C99-8B7589769A13}"/>
              </a:ext>
            </a:extLst>
          </p:cNvPr>
          <p:cNvSpPr>
            <a:spLocks/>
          </p:cNvSpPr>
          <p:nvPr/>
        </p:nvSpPr>
        <p:spPr>
          <a:xfrm>
            <a:off x="11989837" y="1"/>
            <a:ext cx="202163" cy="6858000"/>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13" name="Date Placeholder 12">
            <a:extLst>
              <a:ext uri="{FF2B5EF4-FFF2-40B4-BE49-F238E27FC236}">
                <a16:creationId xmlns:a16="http://schemas.microsoft.com/office/drawing/2014/main" id="{A5C55033-B38B-DD7A-4B2B-ACFC26A219A7}"/>
              </a:ext>
            </a:extLst>
          </p:cNvPr>
          <p:cNvSpPr>
            <a:spLocks noGrp="1"/>
          </p:cNvSpPr>
          <p:nvPr>
            <p:ph type="dt" sz="half" idx="10"/>
          </p:nvPr>
        </p:nvSpPr>
        <p:spPr/>
        <p:txBody>
          <a:bodyPr/>
          <a:lstStyle/>
          <a:p>
            <a:fld id="{21BDE486-D06E-A346-B46F-EAD4EB94DB6C}" type="datetime1">
              <a:rPr lang="en-US" smtClean="0"/>
              <a:t>10/15/24</a:t>
            </a:fld>
            <a:endParaRPr lang="en-GB"/>
          </a:p>
        </p:txBody>
      </p:sp>
      <p:sp>
        <p:nvSpPr>
          <p:cNvPr id="14" name="Slide Number Placeholder 13">
            <a:extLst>
              <a:ext uri="{FF2B5EF4-FFF2-40B4-BE49-F238E27FC236}">
                <a16:creationId xmlns:a16="http://schemas.microsoft.com/office/drawing/2014/main" id="{36908297-A39E-45FC-902B-4BCAB4F1E2F7}"/>
              </a:ext>
            </a:extLst>
          </p:cNvPr>
          <p:cNvSpPr>
            <a:spLocks noGrp="1"/>
          </p:cNvSpPr>
          <p:nvPr>
            <p:ph type="sldNum" sz="quarter" idx="12"/>
          </p:nvPr>
        </p:nvSpPr>
        <p:spPr/>
        <p:txBody>
          <a:bodyPr/>
          <a:lstStyle/>
          <a:p>
            <a:fld id="{A27ABD7E-8178-8F4E-A75A-D36FCF48E30E}" type="slidenum">
              <a:rPr lang="en-GB" smtClean="0"/>
              <a:t>32</a:t>
            </a:fld>
            <a:endParaRPr lang="en-GB"/>
          </a:p>
        </p:txBody>
      </p:sp>
      <p:pic>
        <p:nvPicPr>
          <p:cNvPr id="15" name="Picture 14">
            <a:extLst>
              <a:ext uri="{FF2B5EF4-FFF2-40B4-BE49-F238E27FC236}">
                <a16:creationId xmlns:a16="http://schemas.microsoft.com/office/drawing/2014/main" id="{A6FF545B-4FB6-D7F7-6FC2-A693225721C6}"/>
              </a:ext>
            </a:extLst>
          </p:cNvPr>
          <p:cNvPicPr>
            <a:picLocks noChangeAspect="1"/>
          </p:cNvPicPr>
          <p:nvPr/>
        </p:nvPicPr>
        <p:blipFill>
          <a:blip r:embed="rId2"/>
          <a:stretch>
            <a:fillRect/>
          </a:stretch>
        </p:blipFill>
        <p:spPr>
          <a:xfrm>
            <a:off x="4985665" y="6392199"/>
            <a:ext cx="2140375" cy="365125"/>
          </a:xfrm>
          <a:prstGeom prst="rect">
            <a:avLst/>
          </a:prstGeom>
        </p:spPr>
      </p:pic>
    </p:spTree>
    <p:extLst>
      <p:ext uri="{BB962C8B-B14F-4D97-AF65-F5344CB8AC3E}">
        <p14:creationId xmlns:p14="http://schemas.microsoft.com/office/powerpoint/2010/main" val="2260678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2D351-59B4-A466-8A98-9103AD734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48B8E-EF03-5580-1026-098BF016F1C2}"/>
              </a:ext>
            </a:extLst>
          </p:cNvPr>
          <p:cNvSpPr>
            <a:spLocks noGrp="1"/>
          </p:cNvSpPr>
          <p:nvPr>
            <p:ph type="title"/>
          </p:nvPr>
        </p:nvSpPr>
        <p:spPr/>
        <p:txBody>
          <a:bodyPr/>
          <a:lstStyle/>
          <a:p>
            <a:r>
              <a:rPr lang="en-US"/>
              <a:t>Scoring table: NDR</a:t>
            </a:r>
          </a:p>
        </p:txBody>
      </p:sp>
      <p:sp>
        <p:nvSpPr>
          <p:cNvPr id="4" name="Date Placeholder 3">
            <a:extLst>
              <a:ext uri="{FF2B5EF4-FFF2-40B4-BE49-F238E27FC236}">
                <a16:creationId xmlns:a16="http://schemas.microsoft.com/office/drawing/2014/main" id="{B70760F2-BABD-24EF-7A4B-82F7A2F693FD}"/>
              </a:ext>
            </a:extLst>
          </p:cNvPr>
          <p:cNvSpPr>
            <a:spLocks noGrp="1"/>
          </p:cNvSpPr>
          <p:nvPr>
            <p:ph type="dt" sz="half" idx="10"/>
          </p:nvPr>
        </p:nvSpPr>
        <p:spPr/>
        <p:txBody>
          <a:bodyPr/>
          <a:lstStyle/>
          <a:p>
            <a:fld id="{041084AD-8A57-C643-BBA4-9BD3624216A2}" type="datetime1">
              <a:rPr lang="en-US" smtClean="0"/>
              <a:t>10/15/24</a:t>
            </a:fld>
            <a:endParaRPr lang="en-GB"/>
          </a:p>
        </p:txBody>
      </p:sp>
      <p:sp>
        <p:nvSpPr>
          <p:cNvPr id="5" name="Slide Number Placeholder 4">
            <a:extLst>
              <a:ext uri="{FF2B5EF4-FFF2-40B4-BE49-F238E27FC236}">
                <a16:creationId xmlns:a16="http://schemas.microsoft.com/office/drawing/2014/main" id="{D9A5F0BD-1D65-4A54-6F57-E94203E0596C}"/>
              </a:ext>
            </a:extLst>
          </p:cNvPr>
          <p:cNvSpPr>
            <a:spLocks noGrp="1"/>
          </p:cNvSpPr>
          <p:nvPr>
            <p:ph type="sldNum" sz="quarter" idx="12"/>
          </p:nvPr>
        </p:nvSpPr>
        <p:spPr/>
        <p:txBody>
          <a:bodyPr/>
          <a:lstStyle/>
          <a:p>
            <a:fld id="{A27ABD7E-8178-8F4E-A75A-D36FCF48E30E}" type="slidenum">
              <a:rPr lang="en-GB" smtClean="0"/>
              <a:t>33</a:t>
            </a:fld>
            <a:endParaRPr lang="en-GB"/>
          </a:p>
        </p:txBody>
      </p:sp>
      <p:sp>
        <p:nvSpPr>
          <p:cNvPr id="9" name="Rounded Rectangle 64">
            <a:extLst>
              <a:ext uri="{FF2B5EF4-FFF2-40B4-BE49-F238E27FC236}">
                <a16:creationId xmlns:a16="http://schemas.microsoft.com/office/drawing/2014/main" id="{DDE68C6F-5EF6-0528-1063-A5D12A3E2BC1}"/>
              </a:ext>
            </a:extLst>
          </p:cNvPr>
          <p:cNvSpPr>
            <a:spLocks/>
          </p:cNvSpPr>
          <p:nvPr/>
        </p:nvSpPr>
        <p:spPr>
          <a:xfrm>
            <a:off x="11989837" y="0"/>
            <a:ext cx="230060" cy="6858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10" name="Text Placeholder 17">
            <a:extLst>
              <a:ext uri="{FF2B5EF4-FFF2-40B4-BE49-F238E27FC236}">
                <a16:creationId xmlns:a16="http://schemas.microsoft.com/office/drawing/2014/main" id="{5765544E-F469-C4A9-5CB3-BC0A00815CAD}"/>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Appendix </a:t>
            </a:r>
            <a:endParaRPr lang="en-BE" sz="1200"/>
          </a:p>
        </p:txBody>
      </p:sp>
      <p:graphicFrame>
        <p:nvGraphicFramePr>
          <p:cNvPr id="11" name="Table 10">
            <a:extLst>
              <a:ext uri="{FF2B5EF4-FFF2-40B4-BE49-F238E27FC236}">
                <a16:creationId xmlns:a16="http://schemas.microsoft.com/office/drawing/2014/main" id="{7510BF25-B94C-33A0-E2C5-475C9BBF786E}"/>
              </a:ext>
            </a:extLst>
          </p:cNvPr>
          <p:cNvGraphicFramePr>
            <a:graphicFrameLocks noGrp="1"/>
          </p:cNvGraphicFramePr>
          <p:nvPr>
            <p:extLst>
              <p:ext uri="{D42A27DB-BD31-4B8C-83A1-F6EECF244321}">
                <p14:modId xmlns:p14="http://schemas.microsoft.com/office/powerpoint/2010/main" val="3144202905"/>
              </p:ext>
            </p:extLst>
          </p:nvPr>
        </p:nvGraphicFramePr>
        <p:xfrm>
          <a:off x="787598" y="1658515"/>
          <a:ext cx="10616803" cy="3495477"/>
        </p:xfrm>
        <a:graphic>
          <a:graphicData uri="http://schemas.openxmlformats.org/drawingml/2006/table">
            <a:tbl>
              <a:tblPr firstRow="1" firstCol="1" bandRow="1">
                <a:tableStyleId>{5C22544A-7EE6-4342-B048-85BDC9FD1C3A}</a:tableStyleId>
              </a:tblPr>
              <a:tblGrid>
                <a:gridCol w="666523">
                  <a:extLst>
                    <a:ext uri="{9D8B030D-6E8A-4147-A177-3AD203B41FA5}">
                      <a16:colId xmlns:a16="http://schemas.microsoft.com/office/drawing/2014/main" val="639012285"/>
                    </a:ext>
                  </a:extLst>
                </a:gridCol>
                <a:gridCol w="581685">
                  <a:extLst>
                    <a:ext uri="{9D8B030D-6E8A-4147-A177-3AD203B41FA5}">
                      <a16:colId xmlns:a16="http://schemas.microsoft.com/office/drawing/2014/main" val="2263857930"/>
                    </a:ext>
                  </a:extLst>
                </a:gridCol>
                <a:gridCol w="581685">
                  <a:extLst>
                    <a:ext uri="{9D8B030D-6E8A-4147-A177-3AD203B41FA5}">
                      <a16:colId xmlns:a16="http://schemas.microsoft.com/office/drawing/2014/main" val="3551016136"/>
                    </a:ext>
                  </a:extLst>
                </a:gridCol>
                <a:gridCol w="938861">
                  <a:extLst>
                    <a:ext uri="{9D8B030D-6E8A-4147-A177-3AD203B41FA5}">
                      <a16:colId xmlns:a16="http://schemas.microsoft.com/office/drawing/2014/main" val="3485895595"/>
                    </a:ext>
                  </a:extLst>
                </a:gridCol>
                <a:gridCol w="981958">
                  <a:extLst>
                    <a:ext uri="{9D8B030D-6E8A-4147-A177-3AD203B41FA5}">
                      <a16:colId xmlns:a16="http://schemas.microsoft.com/office/drawing/2014/main" val="1188341399"/>
                    </a:ext>
                  </a:extLst>
                </a:gridCol>
                <a:gridCol w="563527">
                  <a:extLst>
                    <a:ext uri="{9D8B030D-6E8A-4147-A177-3AD203B41FA5}">
                      <a16:colId xmlns:a16="http://schemas.microsoft.com/office/drawing/2014/main" val="4223753037"/>
                    </a:ext>
                  </a:extLst>
                </a:gridCol>
                <a:gridCol w="563527">
                  <a:extLst>
                    <a:ext uri="{9D8B030D-6E8A-4147-A177-3AD203B41FA5}">
                      <a16:colId xmlns:a16="http://schemas.microsoft.com/office/drawing/2014/main" val="2001324445"/>
                    </a:ext>
                  </a:extLst>
                </a:gridCol>
                <a:gridCol w="482580">
                  <a:extLst>
                    <a:ext uri="{9D8B030D-6E8A-4147-A177-3AD203B41FA5}">
                      <a16:colId xmlns:a16="http://schemas.microsoft.com/office/drawing/2014/main" val="12765265"/>
                    </a:ext>
                  </a:extLst>
                </a:gridCol>
                <a:gridCol w="551840">
                  <a:extLst>
                    <a:ext uri="{9D8B030D-6E8A-4147-A177-3AD203B41FA5}">
                      <a16:colId xmlns:a16="http://schemas.microsoft.com/office/drawing/2014/main" val="84359624"/>
                    </a:ext>
                  </a:extLst>
                </a:gridCol>
                <a:gridCol w="781508">
                  <a:extLst>
                    <a:ext uri="{9D8B030D-6E8A-4147-A177-3AD203B41FA5}">
                      <a16:colId xmlns:a16="http://schemas.microsoft.com/office/drawing/2014/main" val="3335827338"/>
                    </a:ext>
                  </a:extLst>
                </a:gridCol>
                <a:gridCol w="1163691">
                  <a:extLst>
                    <a:ext uri="{9D8B030D-6E8A-4147-A177-3AD203B41FA5}">
                      <a16:colId xmlns:a16="http://schemas.microsoft.com/office/drawing/2014/main" val="3877749502"/>
                    </a:ext>
                  </a:extLst>
                </a:gridCol>
                <a:gridCol w="861106">
                  <a:extLst>
                    <a:ext uri="{9D8B030D-6E8A-4147-A177-3AD203B41FA5}">
                      <a16:colId xmlns:a16="http://schemas.microsoft.com/office/drawing/2014/main" val="2360816452"/>
                    </a:ext>
                  </a:extLst>
                </a:gridCol>
                <a:gridCol w="465798">
                  <a:extLst>
                    <a:ext uri="{9D8B030D-6E8A-4147-A177-3AD203B41FA5}">
                      <a16:colId xmlns:a16="http://schemas.microsoft.com/office/drawing/2014/main" val="790562694"/>
                    </a:ext>
                  </a:extLst>
                </a:gridCol>
                <a:gridCol w="465798">
                  <a:extLst>
                    <a:ext uri="{9D8B030D-6E8A-4147-A177-3AD203B41FA5}">
                      <a16:colId xmlns:a16="http://schemas.microsoft.com/office/drawing/2014/main" val="477951615"/>
                    </a:ext>
                  </a:extLst>
                </a:gridCol>
                <a:gridCol w="465798">
                  <a:extLst>
                    <a:ext uri="{9D8B030D-6E8A-4147-A177-3AD203B41FA5}">
                      <a16:colId xmlns:a16="http://schemas.microsoft.com/office/drawing/2014/main" val="4204737429"/>
                    </a:ext>
                  </a:extLst>
                </a:gridCol>
                <a:gridCol w="500918">
                  <a:extLst>
                    <a:ext uri="{9D8B030D-6E8A-4147-A177-3AD203B41FA5}">
                      <a16:colId xmlns:a16="http://schemas.microsoft.com/office/drawing/2014/main" val="2414708735"/>
                    </a:ext>
                  </a:extLst>
                </a:gridCol>
              </a:tblGrid>
              <a:tr h="408587">
                <a:tc>
                  <a:txBody>
                    <a:bodyPr/>
                    <a:lstStyle/>
                    <a:p>
                      <a:pPr marL="274320" indent="-274320">
                        <a:lnSpc>
                          <a:spcPct val="115000"/>
                        </a:lnSpc>
                        <a:spcAft>
                          <a:spcPts val="800"/>
                        </a:spcAft>
                      </a:pPr>
                      <a:r>
                        <a:rPr lang="en-BE" sz="800" kern="100">
                          <a:effectLst/>
                        </a:rPr>
                        <a:t>Criteria</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gridSpan="6">
                  <a:txBody>
                    <a:bodyPr/>
                    <a:lstStyle/>
                    <a:p>
                      <a:pPr marL="274320" indent="-274320">
                        <a:lnSpc>
                          <a:spcPct val="115000"/>
                        </a:lnSpc>
                        <a:spcAft>
                          <a:spcPts val="800"/>
                        </a:spcAft>
                      </a:pPr>
                      <a:r>
                        <a:rPr lang="en-BE" sz="800" kern="100">
                          <a:effectLst/>
                        </a:rPr>
                        <a:t>User experience</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Sum</a:t>
                      </a:r>
                    </a:p>
                  </a:txBody>
                  <a:tcPr marL="46138" marR="46138" marT="0" marB="0"/>
                </a:tc>
                <a:tc gridSpan="7">
                  <a:txBody>
                    <a:bodyPr/>
                    <a:lstStyle/>
                    <a:p>
                      <a:pPr marL="274320" indent="-274320">
                        <a:lnSpc>
                          <a:spcPct val="115000"/>
                        </a:lnSpc>
                        <a:spcAft>
                          <a:spcPts val="800"/>
                        </a:spcAft>
                      </a:pPr>
                      <a:r>
                        <a:rPr lang="en-BE" sz="800" kern="100">
                          <a:effectLst/>
                        </a:rPr>
                        <a:t>European readiness</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Sum</a:t>
                      </a:r>
                    </a:p>
                  </a:txBody>
                  <a:tcPr marL="46138" marR="46138" marT="0" marB="0"/>
                </a:tc>
                <a:extLst>
                  <a:ext uri="{0D108BD9-81ED-4DB2-BD59-A6C34878D82A}">
                    <a16:rowId xmlns:a16="http://schemas.microsoft.com/office/drawing/2014/main" val="2418868611"/>
                  </a:ext>
                </a:extLst>
              </a:tr>
              <a:tr h="281114">
                <a:tc rowSpan="4">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gridSpan="2">
                  <a:txBody>
                    <a:bodyPr/>
                    <a:lstStyle/>
                    <a:p>
                      <a:pPr marL="274320" indent="-274320">
                        <a:lnSpc>
                          <a:spcPct val="115000"/>
                        </a:lnSpc>
                        <a:spcAft>
                          <a:spcPts val="800"/>
                        </a:spcAft>
                      </a:pPr>
                      <a:r>
                        <a:rPr lang="en-BE" sz="800" kern="100">
                          <a:effectLst/>
                        </a:rPr>
                        <a:t>Overall user satisfaction </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Average ease of scalability</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Avergage ease of deployment</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2" gridSpan="2">
                  <a:txBody>
                    <a:bodyPr/>
                    <a:lstStyle/>
                    <a:p>
                      <a:pPr marL="274320" indent="-274320">
                        <a:lnSpc>
                          <a:spcPct val="115000"/>
                        </a:lnSpc>
                        <a:spcAft>
                          <a:spcPts val="800"/>
                        </a:spcAft>
                      </a:pPr>
                      <a:r>
                        <a:rPr lang="en-BE" sz="800" kern="100">
                          <a:effectLst/>
                        </a:rPr>
                        <a:t>Deployment support</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2"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2">
                  <a:txBody>
                    <a:bodyPr/>
                    <a:lstStyle/>
                    <a:p>
                      <a:pPr marL="274320" indent="-274320">
                        <a:lnSpc>
                          <a:spcPct val="115000"/>
                        </a:lnSpc>
                        <a:spcAft>
                          <a:spcPts val="800"/>
                        </a:spcAft>
                      </a:pPr>
                      <a:r>
                        <a:rPr lang="en-BE" sz="800" kern="100">
                          <a:effectLst/>
                        </a:rPr>
                        <a:t>Social</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Governance transparency</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Language availability</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Promotion of EU(-fit) solution</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3" gridSpan="3">
                  <a:txBody>
                    <a:bodyPr/>
                    <a:lstStyle/>
                    <a:p>
                      <a:pPr marL="274320" indent="-274320">
                        <a:lnSpc>
                          <a:spcPct val="115000"/>
                        </a:lnSpc>
                        <a:spcAft>
                          <a:spcPts val="800"/>
                        </a:spcAft>
                      </a:pPr>
                      <a:r>
                        <a:rPr lang="en-BE" sz="800" kern="100">
                          <a:effectLst/>
                        </a:rPr>
                        <a:t>Operational Sovereignty</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3"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3"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extLst>
                  <a:ext uri="{0D108BD9-81ED-4DB2-BD59-A6C34878D82A}">
                    <a16:rowId xmlns:a16="http://schemas.microsoft.com/office/drawing/2014/main" val="2027835340"/>
                  </a:ext>
                </a:extLst>
              </a:tr>
              <a:tr h="216172">
                <a:tc vMerge="1">
                  <a:txBody>
                    <a:bodyPr/>
                    <a:lstStyle/>
                    <a:p>
                      <a:endParaRPr lang="en-GB"/>
                    </a:p>
                  </a:txBody>
                  <a:tcPr/>
                </a:tc>
                <a:tc rowSpan="3">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Average overall rating</a:t>
                      </a:r>
                    </a:p>
                  </a:txBody>
                  <a:tcPr marL="46138" marR="46138" marT="0" marB="0"/>
                </a:tc>
                <a:tc rowSpan="3">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Average NPS</a:t>
                      </a:r>
                      <a:endParaRPr lang="en-BE" sz="800" kern="100">
                        <a:effectLst/>
                        <a:latin typeface="Aptos"/>
                        <a:ea typeface="Aptos" panose="020B0004020202020204" pitchFamily="34" charset="0"/>
                        <a:cs typeface="Times New Roman"/>
                      </a:endParaRPr>
                    </a:p>
                  </a:txBody>
                  <a:tcPr marL="46138" marR="46138" marT="0" marB="0"/>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2496204520"/>
                  </a:ext>
                </a:extLst>
              </a:tr>
              <a:tr h="168521">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Included deployment docs</a:t>
                      </a:r>
                      <a:endParaRPr lang="en-BE" sz="800" kern="100">
                        <a:effectLst/>
                        <a:latin typeface="Aptos"/>
                        <a:ea typeface="Aptos" panose="020B0004020202020204" pitchFamily="34" charset="0"/>
                        <a:cs typeface="Times New Roman"/>
                      </a:endParaRPr>
                    </a:p>
                  </a:txBody>
                  <a:tcPr marL="46138" marR="46138" marT="0" marB="0"/>
                </a:tc>
                <a:tc rowSpan="2">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Included supporting docs</a:t>
                      </a:r>
                      <a:endParaRPr lang="en-BE" sz="800" kern="100">
                        <a:effectLst/>
                        <a:latin typeface="Aptos"/>
                        <a:ea typeface="Aptos" panose="020B0004020202020204" pitchFamily="34" charset="0"/>
                        <a:cs typeface="Times New Roman"/>
                      </a:endParaRPr>
                    </a:p>
                  </a:txBody>
                  <a:tcPr marL="46138" marR="46138" marT="0" marB="0"/>
                </a:tc>
                <a:tc vMerge="1">
                  <a:txBody>
                    <a:bodyPr/>
                    <a:lstStyle/>
                    <a:p>
                      <a:endParaRPr lang="en-GB"/>
                    </a:p>
                  </a:txBody>
                  <a:tcPr/>
                </a:tc>
                <a:tc rowSpan="2">
                  <a:txBody>
                    <a:bodyPr/>
                    <a:lstStyle/>
                    <a:p>
                      <a:r>
                        <a:rPr lang="en-BE" sz="800" kern="100">
                          <a:effectLst/>
                          <a:latin typeface="Aptos"/>
                          <a:ea typeface="Aptos" panose="020B0004020202020204" pitchFamily="34" charset="0"/>
                          <a:cs typeface="Times New Roman"/>
                        </a:rPr>
                        <a:t>Gender balance</a:t>
                      </a:r>
                      <a:endParaRPr lang="en-GB">
                        <a:latin typeface="Aptos"/>
                        <a:cs typeface="Times New Roman"/>
                      </a:endParaRPr>
                    </a:p>
                  </a:txBody>
                  <a:tcPr marL="46138" marR="46138" marT="0" marB="0"/>
                </a:tc>
                <a:tc vMerge="1">
                  <a:txBody>
                    <a:bodyPr/>
                    <a:lstStyle/>
                    <a:p>
                      <a:endParaRPr lang="en-GB"/>
                    </a:p>
                  </a:txBody>
                  <a:tcPr/>
                </a:tc>
                <a:tc vMerge="1">
                  <a:txBody>
                    <a:bodyPr/>
                    <a:lstStyle/>
                    <a:p>
                      <a:endParaRPr lang="en-GB"/>
                    </a:p>
                  </a:txBody>
                  <a:tcPr/>
                </a:tc>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3794559438"/>
                  </a:ext>
                </a:extLst>
              </a:tr>
              <a:tr h="66580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Data located in EU?</a:t>
                      </a:r>
                      <a:endParaRPr lang="en-BE" sz="8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HQ in the EU?</a:t>
                      </a:r>
                      <a:endParaRPr lang="en-BE" sz="8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Distribution of fte</a:t>
                      </a:r>
                      <a:endParaRPr lang="en-BE" sz="800" kern="100">
                        <a:effectLst/>
                        <a:latin typeface="Aptos"/>
                        <a:ea typeface="Aptos" panose="020B0004020202020204" pitchFamily="34" charset="0"/>
                        <a:cs typeface="Times New Roman"/>
                      </a:endParaRPr>
                    </a:p>
                  </a:txBody>
                  <a:tcPr marL="46138" marR="46138" marT="0" marB="0"/>
                </a:tc>
                <a:tc vMerge="1">
                  <a:txBody>
                    <a:bodyPr/>
                    <a:lstStyle/>
                    <a:p>
                      <a:endParaRPr lang="en-GB"/>
                    </a:p>
                  </a:txBody>
                  <a:tcPr/>
                </a:tc>
                <a:extLst>
                  <a:ext uri="{0D108BD9-81ED-4DB2-BD59-A6C34878D82A}">
                    <a16:rowId xmlns:a16="http://schemas.microsoft.com/office/drawing/2014/main" val="168400940"/>
                  </a:ext>
                </a:extLst>
              </a:tr>
              <a:tr h="410489">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Labyrinth</a:t>
                      </a:r>
                      <a:r>
                        <a:rPr lang="en-BE" sz="800" kern="100" baseline="30000">
                          <a:effectLst/>
                          <a:latin typeface="Aptos"/>
                          <a:ea typeface="Aptos" panose="020B0004020202020204" pitchFamily="34" charset="0"/>
                          <a:cs typeface="Times New Roman"/>
                        </a:rPr>
                        <a:t>1</a:t>
                      </a:r>
                      <a:endParaRPr lang="en-BE" sz="8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BE" sz="800" kern="100">
                          <a:effectLst/>
                        </a:rPr>
                        <a:t> 4,9</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rPr>
                        <a:t>0</a:t>
                      </a:r>
                    </a:p>
                    <a:p>
                      <a:pPr marL="274320" indent="-274320">
                        <a:lnSpc>
                          <a:spcPct val="115000"/>
                        </a:lnSpc>
                        <a:spcAft>
                          <a:spcPts val="800"/>
                        </a:spcAft>
                      </a:pPr>
                      <a:r>
                        <a:rPr lang="en-BE" sz="800" kern="100">
                          <a:effectLst/>
                        </a:rPr>
                        <a:t>(4,8)</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p>
                      <a:pPr marL="274320" indent="-274320">
                        <a:lnSpc>
                          <a:spcPct val="115000"/>
                        </a:lnSpc>
                        <a:spcAft>
                          <a:spcPts val="800"/>
                        </a:spcAft>
                      </a:pPr>
                      <a:r>
                        <a:rPr lang="en-BE" sz="800" kern="100">
                          <a:effectLst/>
                          <a:latin typeface="Aptos"/>
                          <a:ea typeface="Aptos" panose="020B0004020202020204" pitchFamily="34" charset="0"/>
                          <a:cs typeface="Times New Roman"/>
                        </a:rPr>
                        <a:t>(5)</a:t>
                      </a:r>
                    </a:p>
                  </a:txBody>
                  <a:tcPr marL="46138" marR="46138" marT="0" marB="0"/>
                </a:tc>
                <a:tc>
                  <a:txBody>
                    <a:bodyPr/>
                    <a:lstStyle/>
                    <a:p>
                      <a:pPr marL="274320" indent="-274320">
                        <a:lnSpc>
                          <a:spcPct val="115000"/>
                        </a:lnSpc>
                        <a:spcAft>
                          <a:spcPts val="800"/>
                        </a:spcAft>
                      </a:pPr>
                      <a:r>
                        <a:rPr lang="en-BE" sz="800" kern="100">
                          <a:effectLst/>
                        </a:rPr>
                        <a:t> 5,0</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3,47</a:t>
                      </a:r>
                    </a:p>
                    <a:p>
                      <a:pPr marL="274320" indent="-274320">
                        <a:lnSpc>
                          <a:spcPct val="115000"/>
                        </a:lnSpc>
                        <a:spcAft>
                          <a:spcPts val="800"/>
                        </a:spcAft>
                      </a:pPr>
                      <a:r>
                        <a:rPr lang="en-BE" sz="800" kern="100">
                          <a:effectLst/>
                          <a:latin typeface="Aptos"/>
                          <a:ea typeface="Aptos" panose="020B0004020202020204" pitchFamily="34" charset="0"/>
                          <a:cs typeface="Times New Roman"/>
                        </a:rPr>
                        <a:t>(4,94)</a:t>
                      </a:r>
                    </a:p>
                  </a:txBody>
                  <a:tcPr marL="46138" marR="46138" marT="0" marB="0"/>
                </a:tc>
                <a:tc>
                  <a:txBody>
                    <a:bodyPr/>
                    <a:lstStyle/>
                    <a:p>
                      <a:pPr marL="274320" indent="-274320">
                        <a:lnSpc>
                          <a:spcPct val="115000"/>
                        </a:lnSpc>
                        <a:spcAft>
                          <a:spcPts val="800"/>
                        </a:spcAft>
                      </a:pPr>
                      <a:r>
                        <a:rPr lang="en-BE" sz="800" kern="100">
                          <a:effectLst/>
                        </a:rPr>
                        <a:t> 2,0</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800" kern="100">
                          <a:effectLst/>
                        </a:rPr>
                        <a:t> 3,0</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800" kern="100">
                          <a:effectLst/>
                        </a:rPr>
                        <a:t>3,0</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800" kern="100">
                          <a:effectLst/>
                        </a:rPr>
                        <a:t> 5,0</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800" kern="100">
                          <a:effectLst/>
                        </a:rPr>
                        <a:t> 5,0</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3,40</a:t>
                      </a:r>
                    </a:p>
                  </a:txBody>
                  <a:tcPr marL="46138" marR="46138" marT="0" marB="0"/>
                </a:tc>
                <a:extLst>
                  <a:ext uri="{0D108BD9-81ED-4DB2-BD59-A6C34878D82A}">
                    <a16:rowId xmlns:a16="http://schemas.microsoft.com/office/drawing/2014/main" val="3049163015"/>
                  </a:ext>
                </a:extLst>
              </a:tr>
              <a:tr h="615435">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Cryptomage</a:t>
                      </a:r>
                      <a:r>
                        <a:rPr lang="en-BE" sz="800" kern="100" baseline="30000">
                          <a:effectLst/>
                          <a:latin typeface="Aptos"/>
                          <a:ea typeface="Aptos" panose="020B0004020202020204" pitchFamily="34" charset="0"/>
                          <a:cs typeface="Times New Roman"/>
                        </a:rPr>
                        <a:t>2</a:t>
                      </a:r>
                      <a:endParaRPr lang="en-BE" sz="8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BE" sz="800" kern="100">
                          <a:effectLst/>
                        </a:rPr>
                        <a:t> 5,0</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rPr>
                        <a:t> 0</a:t>
                      </a:r>
                    </a:p>
                    <a:p>
                      <a:pPr marL="274320" indent="-274320">
                        <a:lnSpc>
                          <a:spcPct val="115000"/>
                        </a:lnSpc>
                        <a:spcAft>
                          <a:spcPts val="800"/>
                        </a:spcAft>
                      </a:pPr>
                      <a:r>
                        <a:rPr lang="en-BE" sz="800" kern="100">
                          <a:effectLst/>
                          <a:latin typeface="Aptos"/>
                          <a:ea typeface="Aptos" panose="020B0004020202020204" pitchFamily="34" charset="0"/>
                          <a:cs typeface="Times New Roman"/>
                        </a:rPr>
                        <a:t>(5)</a:t>
                      </a:r>
                    </a:p>
                  </a:txBody>
                  <a:tcPr marL="46138" marR="46138" marT="0" marB="0"/>
                </a:tc>
                <a:tc>
                  <a:txBody>
                    <a:bodyPr/>
                    <a:lstStyle/>
                    <a:p>
                      <a:pPr marL="274320" indent="-274320">
                        <a:lnSpc>
                          <a:spcPct val="115000"/>
                        </a:lnSpc>
                        <a:spcAft>
                          <a:spcPts val="800"/>
                        </a:spcAft>
                      </a:pPr>
                      <a:r>
                        <a:rPr lang="en-BE" sz="800" kern="100">
                          <a:effectLst/>
                        </a:rPr>
                        <a:t> 0</a:t>
                      </a:r>
                    </a:p>
                    <a:p>
                      <a:pPr marL="274320" indent="-274320">
                        <a:lnSpc>
                          <a:spcPct val="115000"/>
                        </a:lnSpc>
                        <a:spcAft>
                          <a:spcPts val="800"/>
                        </a:spcAft>
                      </a:pPr>
                      <a:r>
                        <a:rPr lang="en-BE" sz="800" kern="100">
                          <a:effectLst/>
                          <a:latin typeface="Aptos"/>
                          <a:ea typeface="Aptos" panose="020B0004020202020204" pitchFamily="34" charset="0"/>
                          <a:cs typeface="Times New Roman"/>
                        </a:rPr>
                        <a:t>(5)</a:t>
                      </a:r>
                    </a:p>
                  </a:txBody>
                  <a:tcPr marL="46138" marR="46138" marT="0" marB="0"/>
                </a:tc>
                <a:tc>
                  <a:txBody>
                    <a:bodyPr/>
                    <a:lstStyle/>
                    <a:p>
                      <a:pPr marL="274320" indent="-274320">
                        <a:lnSpc>
                          <a:spcPct val="115000"/>
                        </a:lnSpc>
                        <a:spcAft>
                          <a:spcPts val="800"/>
                        </a:spcAft>
                      </a:pPr>
                      <a:r>
                        <a:rPr lang="en-BE" sz="800" kern="100">
                          <a:effectLst/>
                        </a:rPr>
                        <a:t> 5,0</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3,50</a:t>
                      </a:r>
                    </a:p>
                    <a:p>
                      <a:pPr marL="274320" indent="-274320">
                        <a:lnSpc>
                          <a:spcPct val="115000"/>
                        </a:lnSpc>
                        <a:spcAft>
                          <a:spcPts val="800"/>
                        </a:spcAft>
                      </a:pPr>
                      <a:r>
                        <a:rPr lang="en-BE" sz="800" kern="100">
                          <a:effectLst/>
                          <a:latin typeface="Aptos"/>
                          <a:ea typeface="Aptos" panose="020B0004020202020204" pitchFamily="34" charset="0"/>
                          <a:cs typeface="Times New Roman"/>
                        </a:rPr>
                        <a:t>(5)</a:t>
                      </a:r>
                    </a:p>
                  </a:txBody>
                  <a:tcPr marL="46138" marR="46138" marT="0" marB="0"/>
                </a:tc>
                <a:tc>
                  <a:txBody>
                    <a:bodyPr/>
                    <a:lstStyle/>
                    <a:p>
                      <a:pPr marL="274320" indent="-274320">
                        <a:lnSpc>
                          <a:spcPct val="115000"/>
                        </a:lnSpc>
                        <a:spcAft>
                          <a:spcPts val="800"/>
                        </a:spcAft>
                      </a:pPr>
                      <a:r>
                        <a:rPr lang="en-BE" sz="800" kern="100">
                          <a:effectLst/>
                        </a:rPr>
                        <a:t> 1,0</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800" kern="100">
                          <a:effectLst/>
                        </a:rPr>
                        <a:t>5,0</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800" kern="100">
                          <a:effectLst/>
                        </a:rPr>
                        <a:t>2,0</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800" kern="100">
                          <a:effectLst/>
                        </a:rPr>
                        <a:t>0</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800" kern="100">
                          <a:effectLst/>
                        </a:rPr>
                        <a:t>5,0</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3,30</a:t>
                      </a:r>
                    </a:p>
                  </a:txBody>
                  <a:tcPr marL="46138" marR="46138" marT="0" marB="0"/>
                </a:tc>
                <a:extLst>
                  <a:ext uri="{0D108BD9-81ED-4DB2-BD59-A6C34878D82A}">
                    <a16:rowId xmlns:a16="http://schemas.microsoft.com/office/drawing/2014/main" val="2942062749"/>
                  </a:ext>
                </a:extLst>
              </a:tr>
            </a:tbl>
          </a:graphicData>
        </a:graphic>
      </p:graphicFrame>
      <p:sp>
        <p:nvSpPr>
          <p:cNvPr id="12" name="Content Placeholder 2">
            <a:extLst>
              <a:ext uri="{FF2B5EF4-FFF2-40B4-BE49-F238E27FC236}">
                <a16:creationId xmlns:a16="http://schemas.microsoft.com/office/drawing/2014/main" id="{280C6756-6D6F-76A0-CCBC-3FE88103EA44}"/>
              </a:ext>
            </a:extLst>
          </p:cNvPr>
          <p:cNvSpPr>
            <a:spLocks noGrp="1"/>
          </p:cNvSpPr>
          <p:nvPr>
            <p:ph idx="1"/>
          </p:nvPr>
        </p:nvSpPr>
        <p:spPr>
          <a:xfrm>
            <a:off x="725214" y="1332514"/>
            <a:ext cx="10862439" cy="4351338"/>
          </a:xfrm>
        </p:spPr>
        <p:txBody>
          <a:bodyPr>
            <a:normAutofit/>
          </a:bodyPr>
          <a:lstStyle/>
          <a:p>
            <a:pPr marL="0" indent="0">
              <a:buNone/>
            </a:pPr>
            <a:r>
              <a:rPr lang="en-GB" sz="1600" dirty="0"/>
              <a:t>Scoring table of NDR solutions</a:t>
            </a:r>
          </a:p>
        </p:txBody>
      </p:sp>
      <p:sp>
        <p:nvSpPr>
          <p:cNvPr id="3" name="Footer Placeholder 2">
            <a:extLst>
              <a:ext uri="{FF2B5EF4-FFF2-40B4-BE49-F238E27FC236}">
                <a16:creationId xmlns:a16="http://schemas.microsoft.com/office/drawing/2014/main" id="{16E6D9D9-0B2E-3E36-7CB0-31494A6516B9}"/>
              </a:ext>
            </a:extLst>
          </p:cNvPr>
          <p:cNvSpPr>
            <a:spLocks noGrp="1"/>
          </p:cNvSpPr>
          <p:nvPr>
            <p:ph type="ftr" sz="quarter" idx="11"/>
          </p:nvPr>
        </p:nvSpPr>
        <p:spPr>
          <a:xfrm>
            <a:off x="604347" y="5546977"/>
            <a:ext cx="10732137" cy="559025"/>
          </a:xfrm>
        </p:spPr>
        <p:txBody>
          <a:bodyPr/>
          <a:lstStyle/>
          <a:p>
            <a:pPr marL="228600" indent="-228600" algn="l">
              <a:buAutoNum type="arabicPeriod"/>
            </a:pPr>
            <a:r>
              <a:rPr lang="en-GB" sz="1000"/>
              <a:t>User experience data  from Gartner Peer Insights: </a:t>
            </a:r>
            <a:r>
              <a:rPr lang="en-GB" sz="1000">
                <a:hlinkClick r:id="rId2"/>
              </a:rPr>
              <a:t>https://www.gartner.com/reviews/market/network-detection-and-response/vendor/labyrinth/product/labyrinth-deception-platform</a:t>
            </a:r>
            <a:endParaRPr lang="en-GB" sz="1000"/>
          </a:p>
          <a:p>
            <a:pPr marL="228600" indent="-228600" algn="l">
              <a:buAutoNum type="arabicPeriod"/>
            </a:pPr>
            <a:r>
              <a:rPr lang="en-GB" sz="1000"/>
              <a:t>User experience data from Gartner Peer </a:t>
            </a:r>
            <a:r>
              <a:rPr lang="en-GB" sz="1000" err="1"/>
              <a:t>Inishgts</a:t>
            </a:r>
            <a:r>
              <a:rPr lang="en-GB" sz="1000"/>
              <a:t>: </a:t>
            </a:r>
            <a:r>
              <a:rPr lang="en-GB" sz="1000">
                <a:hlinkClick r:id="rId3"/>
              </a:rPr>
              <a:t>https://www.gartner.com/reviews/market/network-detection-and-response/vendor/cryptomage/product/cryptomage-cyber-eye</a:t>
            </a:r>
            <a:endParaRPr lang="en-GB" sz="1000"/>
          </a:p>
        </p:txBody>
      </p:sp>
    </p:spTree>
    <p:extLst>
      <p:ext uri="{BB962C8B-B14F-4D97-AF65-F5344CB8AC3E}">
        <p14:creationId xmlns:p14="http://schemas.microsoft.com/office/powerpoint/2010/main" val="1699838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9F6C5-B2BF-7507-FB0B-D9345A730F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2F992-C5D4-519A-4268-1E99DEA75E50}"/>
              </a:ext>
            </a:extLst>
          </p:cNvPr>
          <p:cNvSpPr>
            <a:spLocks noGrp="1"/>
          </p:cNvSpPr>
          <p:nvPr>
            <p:ph type="title"/>
          </p:nvPr>
        </p:nvSpPr>
        <p:spPr/>
        <p:txBody>
          <a:bodyPr/>
          <a:lstStyle/>
          <a:p>
            <a:r>
              <a:rPr lang="en-US"/>
              <a:t>Scoring table: MDR</a:t>
            </a:r>
          </a:p>
        </p:txBody>
      </p:sp>
      <p:sp>
        <p:nvSpPr>
          <p:cNvPr id="4" name="Date Placeholder 3">
            <a:extLst>
              <a:ext uri="{FF2B5EF4-FFF2-40B4-BE49-F238E27FC236}">
                <a16:creationId xmlns:a16="http://schemas.microsoft.com/office/drawing/2014/main" id="{CBB8B1F1-9EA5-6B3E-54DC-D8BE4830A0E1}"/>
              </a:ext>
            </a:extLst>
          </p:cNvPr>
          <p:cNvSpPr>
            <a:spLocks noGrp="1"/>
          </p:cNvSpPr>
          <p:nvPr>
            <p:ph type="dt" sz="half" idx="10"/>
          </p:nvPr>
        </p:nvSpPr>
        <p:spPr/>
        <p:txBody>
          <a:bodyPr/>
          <a:lstStyle/>
          <a:p>
            <a:fld id="{3D39EF75-C771-0546-BB26-BA459E3C4B04}" type="datetime1">
              <a:rPr lang="en-US" smtClean="0"/>
              <a:t>10/15/24</a:t>
            </a:fld>
            <a:endParaRPr lang="en-GB"/>
          </a:p>
        </p:txBody>
      </p:sp>
      <p:sp>
        <p:nvSpPr>
          <p:cNvPr id="5" name="Slide Number Placeholder 4">
            <a:extLst>
              <a:ext uri="{FF2B5EF4-FFF2-40B4-BE49-F238E27FC236}">
                <a16:creationId xmlns:a16="http://schemas.microsoft.com/office/drawing/2014/main" id="{25FDDDBE-B9A1-7FEA-E375-D4930D32B7A4}"/>
              </a:ext>
            </a:extLst>
          </p:cNvPr>
          <p:cNvSpPr>
            <a:spLocks noGrp="1"/>
          </p:cNvSpPr>
          <p:nvPr>
            <p:ph type="sldNum" sz="quarter" idx="12"/>
          </p:nvPr>
        </p:nvSpPr>
        <p:spPr/>
        <p:txBody>
          <a:bodyPr/>
          <a:lstStyle/>
          <a:p>
            <a:fld id="{A27ABD7E-8178-8F4E-A75A-D36FCF48E30E}" type="slidenum">
              <a:rPr lang="en-GB" smtClean="0"/>
              <a:t>34</a:t>
            </a:fld>
            <a:endParaRPr lang="en-GB"/>
          </a:p>
        </p:txBody>
      </p:sp>
      <p:sp>
        <p:nvSpPr>
          <p:cNvPr id="9" name="Rounded Rectangle 64">
            <a:extLst>
              <a:ext uri="{FF2B5EF4-FFF2-40B4-BE49-F238E27FC236}">
                <a16:creationId xmlns:a16="http://schemas.microsoft.com/office/drawing/2014/main" id="{5DB4C243-6377-41B6-890E-C57B16EC20A7}"/>
              </a:ext>
            </a:extLst>
          </p:cNvPr>
          <p:cNvSpPr>
            <a:spLocks/>
          </p:cNvSpPr>
          <p:nvPr/>
        </p:nvSpPr>
        <p:spPr>
          <a:xfrm>
            <a:off x="11989837" y="0"/>
            <a:ext cx="230060" cy="6858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10" name="Text Placeholder 17">
            <a:extLst>
              <a:ext uri="{FF2B5EF4-FFF2-40B4-BE49-F238E27FC236}">
                <a16:creationId xmlns:a16="http://schemas.microsoft.com/office/drawing/2014/main" id="{F04DA8AE-4081-048B-CB77-9EA652AE9DCD}"/>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Appendix </a:t>
            </a:r>
            <a:endParaRPr lang="en-BE" sz="1200"/>
          </a:p>
        </p:txBody>
      </p:sp>
      <p:sp>
        <p:nvSpPr>
          <p:cNvPr id="12" name="Content Placeholder 2">
            <a:extLst>
              <a:ext uri="{FF2B5EF4-FFF2-40B4-BE49-F238E27FC236}">
                <a16:creationId xmlns:a16="http://schemas.microsoft.com/office/drawing/2014/main" id="{96424B32-5630-9F99-07A2-D6DD9B0A587E}"/>
              </a:ext>
            </a:extLst>
          </p:cNvPr>
          <p:cNvSpPr>
            <a:spLocks noGrp="1"/>
          </p:cNvSpPr>
          <p:nvPr>
            <p:ph idx="1"/>
          </p:nvPr>
        </p:nvSpPr>
        <p:spPr>
          <a:xfrm>
            <a:off x="725214" y="1332514"/>
            <a:ext cx="10862439" cy="4351338"/>
          </a:xfrm>
        </p:spPr>
        <p:txBody>
          <a:bodyPr>
            <a:normAutofit/>
          </a:bodyPr>
          <a:lstStyle/>
          <a:p>
            <a:pPr marL="0" indent="0">
              <a:buNone/>
            </a:pPr>
            <a:r>
              <a:rPr lang="en-GB" sz="1600"/>
              <a:t>Scoring table of MDR solutions</a:t>
            </a:r>
          </a:p>
        </p:txBody>
      </p:sp>
      <p:graphicFrame>
        <p:nvGraphicFramePr>
          <p:cNvPr id="3" name="Table 2">
            <a:extLst>
              <a:ext uri="{FF2B5EF4-FFF2-40B4-BE49-F238E27FC236}">
                <a16:creationId xmlns:a16="http://schemas.microsoft.com/office/drawing/2014/main" id="{6AF0A70B-8043-5E34-55A8-60A92B36EA40}"/>
              </a:ext>
            </a:extLst>
          </p:cNvPr>
          <p:cNvGraphicFramePr>
            <a:graphicFrameLocks noGrp="1"/>
          </p:cNvGraphicFramePr>
          <p:nvPr>
            <p:extLst>
              <p:ext uri="{D42A27DB-BD31-4B8C-83A1-F6EECF244321}">
                <p14:modId xmlns:p14="http://schemas.microsoft.com/office/powerpoint/2010/main" val="1963345491"/>
              </p:ext>
            </p:extLst>
          </p:nvPr>
        </p:nvGraphicFramePr>
        <p:xfrm>
          <a:off x="736997" y="1699793"/>
          <a:ext cx="10616803" cy="3870572"/>
        </p:xfrm>
        <a:graphic>
          <a:graphicData uri="http://schemas.openxmlformats.org/drawingml/2006/table">
            <a:tbl>
              <a:tblPr firstRow="1" firstCol="1" bandRow="1">
                <a:tableStyleId>{5C22544A-7EE6-4342-B048-85BDC9FD1C3A}</a:tableStyleId>
              </a:tblPr>
              <a:tblGrid>
                <a:gridCol w="666523">
                  <a:extLst>
                    <a:ext uri="{9D8B030D-6E8A-4147-A177-3AD203B41FA5}">
                      <a16:colId xmlns:a16="http://schemas.microsoft.com/office/drawing/2014/main" val="639012285"/>
                    </a:ext>
                  </a:extLst>
                </a:gridCol>
                <a:gridCol w="581685">
                  <a:extLst>
                    <a:ext uri="{9D8B030D-6E8A-4147-A177-3AD203B41FA5}">
                      <a16:colId xmlns:a16="http://schemas.microsoft.com/office/drawing/2014/main" val="2263857930"/>
                    </a:ext>
                  </a:extLst>
                </a:gridCol>
                <a:gridCol w="581685">
                  <a:extLst>
                    <a:ext uri="{9D8B030D-6E8A-4147-A177-3AD203B41FA5}">
                      <a16:colId xmlns:a16="http://schemas.microsoft.com/office/drawing/2014/main" val="3551016136"/>
                    </a:ext>
                  </a:extLst>
                </a:gridCol>
                <a:gridCol w="938861">
                  <a:extLst>
                    <a:ext uri="{9D8B030D-6E8A-4147-A177-3AD203B41FA5}">
                      <a16:colId xmlns:a16="http://schemas.microsoft.com/office/drawing/2014/main" val="3485895595"/>
                    </a:ext>
                  </a:extLst>
                </a:gridCol>
                <a:gridCol w="981958">
                  <a:extLst>
                    <a:ext uri="{9D8B030D-6E8A-4147-A177-3AD203B41FA5}">
                      <a16:colId xmlns:a16="http://schemas.microsoft.com/office/drawing/2014/main" val="1188341399"/>
                    </a:ext>
                  </a:extLst>
                </a:gridCol>
                <a:gridCol w="563527">
                  <a:extLst>
                    <a:ext uri="{9D8B030D-6E8A-4147-A177-3AD203B41FA5}">
                      <a16:colId xmlns:a16="http://schemas.microsoft.com/office/drawing/2014/main" val="4223753037"/>
                    </a:ext>
                  </a:extLst>
                </a:gridCol>
                <a:gridCol w="563527">
                  <a:extLst>
                    <a:ext uri="{9D8B030D-6E8A-4147-A177-3AD203B41FA5}">
                      <a16:colId xmlns:a16="http://schemas.microsoft.com/office/drawing/2014/main" val="2001324445"/>
                    </a:ext>
                  </a:extLst>
                </a:gridCol>
                <a:gridCol w="482580">
                  <a:extLst>
                    <a:ext uri="{9D8B030D-6E8A-4147-A177-3AD203B41FA5}">
                      <a16:colId xmlns:a16="http://schemas.microsoft.com/office/drawing/2014/main" val="12765265"/>
                    </a:ext>
                  </a:extLst>
                </a:gridCol>
                <a:gridCol w="551840">
                  <a:extLst>
                    <a:ext uri="{9D8B030D-6E8A-4147-A177-3AD203B41FA5}">
                      <a16:colId xmlns:a16="http://schemas.microsoft.com/office/drawing/2014/main" val="84359624"/>
                    </a:ext>
                  </a:extLst>
                </a:gridCol>
                <a:gridCol w="781508">
                  <a:extLst>
                    <a:ext uri="{9D8B030D-6E8A-4147-A177-3AD203B41FA5}">
                      <a16:colId xmlns:a16="http://schemas.microsoft.com/office/drawing/2014/main" val="3335827338"/>
                    </a:ext>
                  </a:extLst>
                </a:gridCol>
                <a:gridCol w="1163691">
                  <a:extLst>
                    <a:ext uri="{9D8B030D-6E8A-4147-A177-3AD203B41FA5}">
                      <a16:colId xmlns:a16="http://schemas.microsoft.com/office/drawing/2014/main" val="3877749502"/>
                    </a:ext>
                  </a:extLst>
                </a:gridCol>
                <a:gridCol w="861106">
                  <a:extLst>
                    <a:ext uri="{9D8B030D-6E8A-4147-A177-3AD203B41FA5}">
                      <a16:colId xmlns:a16="http://schemas.microsoft.com/office/drawing/2014/main" val="2360816452"/>
                    </a:ext>
                  </a:extLst>
                </a:gridCol>
                <a:gridCol w="465798">
                  <a:extLst>
                    <a:ext uri="{9D8B030D-6E8A-4147-A177-3AD203B41FA5}">
                      <a16:colId xmlns:a16="http://schemas.microsoft.com/office/drawing/2014/main" val="790562694"/>
                    </a:ext>
                  </a:extLst>
                </a:gridCol>
                <a:gridCol w="465798">
                  <a:extLst>
                    <a:ext uri="{9D8B030D-6E8A-4147-A177-3AD203B41FA5}">
                      <a16:colId xmlns:a16="http://schemas.microsoft.com/office/drawing/2014/main" val="477951615"/>
                    </a:ext>
                  </a:extLst>
                </a:gridCol>
                <a:gridCol w="465798">
                  <a:extLst>
                    <a:ext uri="{9D8B030D-6E8A-4147-A177-3AD203B41FA5}">
                      <a16:colId xmlns:a16="http://schemas.microsoft.com/office/drawing/2014/main" val="4204737429"/>
                    </a:ext>
                  </a:extLst>
                </a:gridCol>
                <a:gridCol w="500918">
                  <a:extLst>
                    <a:ext uri="{9D8B030D-6E8A-4147-A177-3AD203B41FA5}">
                      <a16:colId xmlns:a16="http://schemas.microsoft.com/office/drawing/2014/main" val="2414708735"/>
                    </a:ext>
                  </a:extLst>
                </a:gridCol>
              </a:tblGrid>
              <a:tr h="408587">
                <a:tc>
                  <a:txBody>
                    <a:bodyPr/>
                    <a:lstStyle/>
                    <a:p>
                      <a:pPr marL="274320" indent="-274320">
                        <a:lnSpc>
                          <a:spcPct val="115000"/>
                        </a:lnSpc>
                        <a:spcAft>
                          <a:spcPts val="800"/>
                        </a:spcAft>
                      </a:pPr>
                      <a:r>
                        <a:rPr lang="en-BE" sz="800" kern="100">
                          <a:effectLst/>
                        </a:rPr>
                        <a:t>Criteria</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gridSpan="6">
                  <a:txBody>
                    <a:bodyPr/>
                    <a:lstStyle/>
                    <a:p>
                      <a:pPr marL="274320" indent="-274320">
                        <a:lnSpc>
                          <a:spcPct val="115000"/>
                        </a:lnSpc>
                        <a:spcAft>
                          <a:spcPts val="800"/>
                        </a:spcAft>
                      </a:pPr>
                      <a:r>
                        <a:rPr lang="en-BE" sz="800" kern="100">
                          <a:effectLst/>
                        </a:rPr>
                        <a:t>User experience</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Sum</a:t>
                      </a:r>
                    </a:p>
                  </a:txBody>
                  <a:tcPr marL="46138" marR="46138" marT="0" marB="0"/>
                </a:tc>
                <a:tc gridSpan="7">
                  <a:txBody>
                    <a:bodyPr/>
                    <a:lstStyle/>
                    <a:p>
                      <a:pPr marL="274320" indent="-274320">
                        <a:lnSpc>
                          <a:spcPct val="115000"/>
                        </a:lnSpc>
                        <a:spcAft>
                          <a:spcPts val="800"/>
                        </a:spcAft>
                      </a:pPr>
                      <a:r>
                        <a:rPr lang="en-BE" sz="800" kern="100">
                          <a:effectLst/>
                        </a:rPr>
                        <a:t>European readiness</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Sum</a:t>
                      </a:r>
                    </a:p>
                  </a:txBody>
                  <a:tcPr marL="46138" marR="46138" marT="0" marB="0"/>
                </a:tc>
                <a:extLst>
                  <a:ext uri="{0D108BD9-81ED-4DB2-BD59-A6C34878D82A}">
                    <a16:rowId xmlns:a16="http://schemas.microsoft.com/office/drawing/2014/main" val="2418868611"/>
                  </a:ext>
                </a:extLst>
              </a:tr>
              <a:tr h="281114">
                <a:tc rowSpan="4">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gridSpan="2">
                  <a:txBody>
                    <a:bodyPr/>
                    <a:lstStyle/>
                    <a:p>
                      <a:pPr marL="274320" indent="-274320">
                        <a:lnSpc>
                          <a:spcPct val="115000"/>
                        </a:lnSpc>
                        <a:spcAft>
                          <a:spcPts val="800"/>
                        </a:spcAft>
                      </a:pPr>
                      <a:r>
                        <a:rPr lang="en-BE" sz="800" kern="100">
                          <a:effectLst/>
                        </a:rPr>
                        <a:t>Overall user satisfaction </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Average ease of scalability</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Average ease of deployment</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2" gridSpan="2">
                  <a:txBody>
                    <a:bodyPr/>
                    <a:lstStyle/>
                    <a:p>
                      <a:pPr marL="274320" indent="-274320">
                        <a:lnSpc>
                          <a:spcPct val="115000"/>
                        </a:lnSpc>
                        <a:spcAft>
                          <a:spcPts val="800"/>
                        </a:spcAft>
                      </a:pPr>
                      <a:r>
                        <a:rPr lang="en-BE" sz="800" kern="100">
                          <a:effectLst/>
                        </a:rPr>
                        <a:t>Deployment support</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2"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2">
                  <a:txBody>
                    <a:bodyPr/>
                    <a:lstStyle/>
                    <a:p>
                      <a:pPr marL="274320" indent="-274320">
                        <a:lnSpc>
                          <a:spcPct val="115000"/>
                        </a:lnSpc>
                        <a:spcAft>
                          <a:spcPts val="800"/>
                        </a:spcAft>
                      </a:pPr>
                      <a:r>
                        <a:rPr lang="en-BE" sz="800" kern="100">
                          <a:effectLst/>
                        </a:rPr>
                        <a:t>Social</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Governance transparency</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Language availability</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Promotion of EU(-fit) solution</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3" gridSpan="3">
                  <a:txBody>
                    <a:bodyPr/>
                    <a:lstStyle/>
                    <a:p>
                      <a:pPr marL="274320" indent="-274320">
                        <a:lnSpc>
                          <a:spcPct val="115000"/>
                        </a:lnSpc>
                        <a:spcAft>
                          <a:spcPts val="800"/>
                        </a:spcAft>
                      </a:pPr>
                      <a:r>
                        <a:rPr lang="en-BE" sz="800" kern="100">
                          <a:effectLst/>
                        </a:rPr>
                        <a:t>Operational Sovereignty</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3"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3"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extLst>
                  <a:ext uri="{0D108BD9-81ED-4DB2-BD59-A6C34878D82A}">
                    <a16:rowId xmlns:a16="http://schemas.microsoft.com/office/drawing/2014/main" val="2027835340"/>
                  </a:ext>
                </a:extLst>
              </a:tr>
              <a:tr h="216172">
                <a:tc vMerge="1">
                  <a:txBody>
                    <a:bodyPr/>
                    <a:lstStyle/>
                    <a:p>
                      <a:endParaRPr lang="en-GB"/>
                    </a:p>
                  </a:txBody>
                  <a:tcPr/>
                </a:tc>
                <a:tc rowSpan="3">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Average overall rating</a:t>
                      </a:r>
                    </a:p>
                  </a:txBody>
                  <a:tcPr marL="46138" marR="46138" marT="0" marB="0"/>
                </a:tc>
                <a:tc rowSpan="3">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Average NPS</a:t>
                      </a:r>
                      <a:endParaRPr lang="en-BE" sz="800" kern="100">
                        <a:effectLst/>
                        <a:latin typeface="Aptos"/>
                        <a:ea typeface="Aptos" panose="020B0004020202020204" pitchFamily="34" charset="0"/>
                        <a:cs typeface="Times New Roman"/>
                      </a:endParaRPr>
                    </a:p>
                  </a:txBody>
                  <a:tcPr marL="46138" marR="46138" marT="0" marB="0"/>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2496204520"/>
                  </a:ext>
                </a:extLst>
              </a:tr>
              <a:tr h="168521">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Included deployment docs</a:t>
                      </a:r>
                      <a:endParaRPr lang="en-BE" sz="800" kern="100">
                        <a:effectLst/>
                        <a:latin typeface="Aptos"/>
                        <a:ea typeface="Aptos" panose="020B0004020202020204" pitchFamily="34" charset="0"/>
                        <a:cs typeface="Times New Roman"/>
                      </a:endParaRPr>
                    </a:p>
                  </a:txBody>
                  <a:tcPr marL="46138" marR="46138" marT="0" marB="0"/>
                </a:tc>
                <a:tc rowSpan="2">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Included supporting docs</a:t>
                      </a:r>
                      <a:endParaRPr lang="en-BE" sz="800" kern="100">
                        <a:effectLst/>
                        <a:latin typeface="Aptos"/>
                        <a:ea typeface="Aptos" panose="020B0004020202020204" pitchFamily="34" charset="0"/>
                        <a:cs typeface="Times New Roman"/>
                      </a:endParaRPr>
                    </a:p>
                  </a:txBody>
                  <a:tcPr marL="46138" marR="46138" marT="0" marB="0"/>
                </a:tc>
                <a:tc vMerge="1">
                  <a:txBody>
                    <a:bodyPr/>
                    <a:lstStyle/>
                    <a:p>
                      <a:endParaRPr lang="en-GB"/>
                    </a:p>
                  </a:txBody>
                  <a:tcPr/>
                </a:tc>
                <a:tc rowSpan="2">
                  <a:txBody>
                    <a:bodyPr/>
                    <a:lstStyle/>
                    <a:p>
                      <a:r>
                        <a:rPr lang="en-BE" sz="800" kern="100">
                          <a:effectLst/>
                          <a:latin typeface="Aptos"/>
                          <a:ea typeface="Aptos" panose="020B0004020202020204" pitchFamily="34" charset="0"/>
                          <a:cs typeface="Times New Roman"/>
                        </a:rPr>
                        <a:t>Gender balance</a:t>
                      </a:r>
                      <a:endParaRPr lang="en-GB">
                        <a:latin typeface="Aptos"/>
                        <a:cs typeface="Times New Roman"/>
                      </a:endParaRPr>
                    </a:p>
                  </a:txBody>
                  <a:tcPr marL="46138" marR="46138" marT="0" marB="0"/>
                </a:tc>
                <a:tc vMerge="1">
                  <a:txBody>
                    <a:bodyPr/>
                    <a:lstStyle/>
                    <a:p>
                      <a:endParaRPr lang="en-GB"/>
                    </a:p>
                  </a:txBody>
                  <a:tcPr/>
                </a:tc>
                <a:tc vMerge="1">
                  <a:txBody>
                    <a:bodyPr/>
                    <a:lstStyle/>
                    <a:p>
                      <a:endParaRPr lang="en-GB"/>
                    </a:p>
                  </a:txBody>
                  <a:tcPr/>
                </a:tc>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3794559438"/>
                  </a:ext>
                </a:extLst>
              </a:tr>
              <a:tr h="66580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Data located in EU?</a:t>
                      </a:r>
                      <a:endParaRPr lang="en-BE" sz="8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HQ in the EU?</a:t>
                      </a:r>
                      <a:endParaRPr lang="en-BE" sz="8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Distribution of fte</a:t>
                      </a:r>
                      <a:endParaRPr lang="en-BE" sz="800" kern="100">
                        <a:effectLst/>
                        <a:latin typeface="Aptos"/>
                        <a:ea typeface="Aptos" panose="020B0004020202020204" pitchFamily="34" charset="0"/>
                        <a:cs typeface="Times New Roman"/>
                      </a:endParaRPr>
                    </a:p>
                  </a:txBody>
                  <a:tcPr marL="46138" marR="46138" marT="0" marB="0"/>
                </a:tc>
                <a:tc vMerge="1">
                  <a:txBody>
                    <a:bodyPr/>
                    <a:lstStyle/>
                    <a:p>
                      <a:endParaRPr lang="en-GB"/>
                    </a:p>
                  </a:txBody>
                  <a:tcPr/>
                </a:tc>
                <a:extLst>
                  <a:ext uri="{0D108BD9-81ED-4DB2-BD59-A6C34878D82A}">
                    <a16:rowId xmlns:a16="http://schemas.microsoft.com/office/drawing/2014/main" val="168400940"/>
                  </a:ext>
                </a:extLst>
              </a:tr>
              <a:tr h="250674">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WithSecure</a:t>
                      </a:r>
                      <a:r>
                        <a:rPr lang="en-BE" sz="800" kern="100" baseline="30000">
                          <a:effectLst/>
                          <a:latin typeface="Aptos"/>
                          <a:ea typeface="Aptos" panose="020B0004020202020204" pitchFamily="34" charset="0"/>
                          <a:cs typeface="Times New Roman"/>
                        </a:rPr>
                        <a:t>1</a:t>
                      </a:r>
                      <a:endParaRPr lang="en-BE" sz="8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4,5</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3,5</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p>
                      <a:pPr marL="274320" indent="-274320">
                        <a:lnSpc>
                          <a:spcPct val="115000"/>
                        </a:lnSpc>
                        <a:spcAft>
                          <a:spcPts val="800"/>
                        </a:spcAft>
                      </a:pPr>
                      <a:r>
                        <a:rPr lang="en-BE" sz="800" kern="100">
                          <a:effectLst/>
                          <a:latin typeface="Aptos"/>
                          <a:ea typeface="Aptos" panose="020B0004020202020204" pitchFamily="34" charset="0"/>
                          <a:cs typeface="Times New Roman"/>
                        </a:rPr>
                        <a:t>(4,6)</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p>
                      <a:pPr marL="274320" indent="-274320">
                        <a:lnSpc>
                          <a:spcPct val="115000"/>
                        </a:lnSpc>
                        <a:spcAft>
                          <a:spcPts val="800"/>
                        </a:spcAft>
                      </a:pPr>
                      <a:r>
                        <a:rPr lang="en-BE" sz="800" kern="100">
                          <a:effectLst/>
                          <a:latin typeface="Aptos"/>
                          <a:ea typeface="Aptos" panose="020B0004020202020204" pitchFamily="34" charset="0"/>
                          <a:cs typeface="Times New Roman"/>
                        </a:rPr>
                        <a:t>(4,5)</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2,64</a:t>
                      </a:r>
                    </a:p>
                    <a:p>
                      <a:pPr marL="274320" indent="-274320">
                        <a:lnSpc>
                          <a:spcPct val="115000"/>
                        </a:lnSpc>
                        <a:spcAft>
                          <a:spcPts val="800"/>
                        </a:spcAft>
                      </a:pPr>
                      <a:r>
                        <a:rPr lang="en-BE" sz="800" kern="100">
                          <a:effectLst/>
                          <a:latin typeface="Aptos"/>
                          <a:ea typeface="Aptos" panose="020B0004020202020204" pitchFamily="34" charset="0"/>
                          <a:cs typeface="Times New Roman"/>
                        </a:rPr>
                        <a:t>(4)</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2,0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4,0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4,30</a:t>
                      </a:r>
                    </a:p>
                  </a:txBody>
                  <a:tcPr marL="46138" marR="46138" marT="0" marB="0"/>
                </a:tc>
                <a:extLst>
                  <a:ext uri="{0D108BD9-81ED-4DB2-BD59-A6C34878D82A}">
                    <a16:rowId xmlns:a16="http://schemas.microsoft.com/office/drawing/2014/main" val="304943099"/>
                  </a:ext>
                </a:extLst>
              </a:tr>
              <a:tr h="410489">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Eviden</a:t>
                      </a:r>
                      <a:r>
                        <a:rPr lang="en-BE" sz="800" kern="100" baseline="30000">
                          <a:effectLst/>
                          <a:latin typeface="Aptos"/>
                          <a:ea typeface="Aptos" panose="020B0004020202020204" pitchFamily="34" charset="0"/>
                          <a:cs typeface="Times New Roman"/>
                        </a:rPr>
                        <a:t>3</a:t>
                      </a:r>
                      <a:endParaRPr lang="en-BE" sz="8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4,5</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4,0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p>
                      <a:pPr marL="274320" indent="-274320">
                        <a:lnSpc>
                          <a:spcPct val="115000"/>
                        </a:lnSpc>
                        <a:spcAft>
                          <a:spcPts val="800"/>
                        </a:spcAft>
                      </a:pPr>
                      <a:r>
                        <a:rPr lang="en-BE" sz="800" kern="100">
                          <a:effectLst/>
                          <a:latin typeface="Aptos"/>
                          <a:ea typeface="Aptos" panose="020B0004020202020204" pitchFamily="34" charset="0"/>
                          <a:cs typeface="Times New Roman"/>
                        </a:rPr>
                        <a:t>(4,5)</a:t>
                      </a:r>
                      <a:r>
                        <a:rPr lang="en-BE" sz="800" kern="100" baseline="30000">
                          <a:effectLst/>
                          <a:latin typeface="Aptos"/>
                          <a:ea typeface="Aptos" panose="020B0004020202020204" pitchFamily="34" charset="0"/>
                          <a:cs typeface="Times New Roman"/>
                        </a:rPr>
                        <a:t>2</a:t>
                      </a:r>
                      <a:endParaRPr lang="en-BE" sz="8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p>
                      <a:pPr marL="274320" indent="-274320">
                        <a:lnSpc>
                          <a:spcPct val="115000"/>
                        </a:lnSpc>
                        <a:spcAft>
                          <a:spcPts val="800"/>
                        </a:spcAft>
                      </a:pPr>
                      <a:r>
                        <a:rPr lang="en-BE" sz="800" kern="100">
                          <a:effectLst/>
                          <a:latin typeface="Aptos"/>
                          <a:ea typeface="Aptos" panose="020B0004020202020204" pitchFamily="34" charset="0"/>
                          <a:cs typeface="Times New Roman"/>
                        </a:rPr>
                        <a:t>(4,0)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2,80</a:t>
                      </a:r>
                    </a:p>
                    <a:p>
                      <a:pPr marL="274320" indent="-274320">
                        <a:lnSpc>
                          <a:spcPct val="115000"/>
                        </a:lnSpc>
                        <a:spcAft>
                          <a:spcPts val="800"/>
                        </a:spcAft>
                      </a:pPr>
                      <a:r>
                        <a:rPr lang="en-BE" sz="800" kern="100">
                          <a:effectLst/>
                          <a:latin typeface="Aptos"/>
                          <a:ea typeface="Aptos" panose="020B0004020202020204" pitchFamily="34" charset="0"/>
                          <a:cs typeface="Times New Roman"/>
                        </a:rPr>
                        <a:t>(4,08)</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4,0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2,0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4,0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3,0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2,0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2,80</a:t>
                      </a:r>
                    </a:p>
                  </a:txBody>
                  <a:tcPr marL="46138" marR="46138" marT="0" marB="0"/>
                </a:tc>
                <a:extLst>
                  <a:ext uri="{0D108BD9-81ED-4DB2-BD59-A6C34878D82A}">
                    <a16:rowId xmlns:a16="http://schemas.microsoft.com/office/drawing/2014/main" val="3049163015"/>
                  </a:ext>
                </a:extLst>
              </a:tr>
              <a:tr h="615435">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Solution Lab</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2,0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1,0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3,0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3,0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4,0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2,70</a:t>
                      </a:r>
                    </a:p>
                  </a:txBody>
                  <a:tcPr marL="46138" marR="46138" marT="0" marB="0"/>
                </a:tc>
                <a:extLst>
                  <a:ext uri="{0D108BD9-81ED-4DB2-BD59-A6C34878D82A}">
                    <a16:rowId xmlns:a16="http://schemas.microsoft.com/office/drawing/2014/main" val="2942062749"/>
                  </a:ext>
                </a:extLst>
              </a:tr>
            </a:tbl>
          </a:graphicData>
        </a:graphic>
      </p:graphicFrame>
      <p:sp>
        <p:nvSpPr>
          <p:cNvPr id="7" name="Footer Placeholder 2">
            <a:extLst>
              <a:ext uri="{FF2B5EF4-FFF2-40B4-BE49-F238E27FC236}">
                <a16:creationId xmlns:a16="http://schemas.microsoft.com/office/drawing/2014/main" id="{11C9CB94-52FF-E228-89E9-7F985CEEB24E}"/>
              </a:ext>
            </a:extLst>
          </p:cNvPr>
          <p:cNvSpPr txBox="1">
            <a:spLocks/>
          </p:cNvSpPr>
          <p:nvPr/>
        </p:nvSpPr>
        <p:spPr>
          <a:xfrm>
            <a:off x="202162" y="5778695"/>
            <a:ext cx="10191903" cy="559025"/>
          </a:xfrm>
          <a:prstGeom prst="rect">
            <a:avLst/>
          </a:prstGeom>
        </p:spPr>
        <p:txBody>
          <a:bodyPr vert="horz" lIns="91440" tIns="45720" rIns="91440" bIns="45720" rtlCol="0" anchor="ctr"/>
          <a:lstStyle>
            <a:defPPr>
              <a:defRPr lang="en-BE"/>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l">
              <a:buFontTx/>
              <a:buAutoNum type="arabicPeriod"/>
            </a:pPr>
            <a:r>
              <a:rPr lang="en-GB" sz="1000"/>
              <a:t>User experience data  from Gartner Peer Insights: </a:t>
            </a:r>
            <a:r>
              <a:rPr lang="en-GB" sz="1000">
                <a:hlinkClick r:id="rId3"/>
              </a:rPr>
              <a:t>https://www.gartner.com/reviews/market/managed-detection-and-response/vendor/withsecure/product/withsecure-countercept-managed-detection-and-response-services</a:t>
            </a:r>
            <a:endParaRPr lang="en-GB" sz="1000"/>
          </a:p>
          <a:p>
            <a:pPr marL="228600" indent="-228600" algn="l">
              <a:buFontTx/>
              <a:buAutoNum type="arabicPeriod"/>
            </a:pPr>
            <a:r>
              <a:rPr lang="en-GB" sz="1000"/>
              <a:t>Scalability not at hand, input from the ‘Product Capabilities’ score</a:t>
            </a:r>
          </a:p>
          <a:p>
            <a:pPr marL="228600" indent="-228600" algn="l">
              <a:buFontTx/>
              <a:buAutoNum type="arabicPeriod"/>
            </a:pPr>
            <a:r>
              <a:rPr lang="en-GB" sz="1000"/>
              <a:t>User experience data from Gartner Peer Insights: </a:t>
            </a:r>
            <a:r>
              <a:rPr lang="en-GB" sz="1000" u="sng" strike="noStrike">
                <a:effectLst/>
                <a:hlinkClick r:id="rId4"/>
              </a:rPr>
              <a:t>https://www.gartner.com/reviews/market/managed-detection-and-response/vendor/eviden/product/eviden-managed-detection-and-response-services</a:t>
            </a:r>
            <a:endParaRPr lang="en-GB" sz="1000" b="0" i="0" u="sng" strike="noStrike">
              <a:solidFill>
                <a:srgbClr val="467886"/>
              </a:solidFill>
              <a:effectLst/>
              <a:latin typeface="Aptos Narrow" panose="020B0004020202020204" pitchFamily="34" charset="0"/>
            </a:endParaRPr>
          </a:p>
        </p:txBody>
      </p:sp>
    </p:spTree>
    <p:extLst>
      <p:ext uri="{BB962C8B-B14F-4D97-AF65-F5344CB8AC3E}">
        <p14:creationId xmlns:p14="http://schemas.microsoft.com/office/powerpoint/2010/main" val="2425117026"/>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07B95-6E8E-8A7F-535D-0041DE1C9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45DF7-4E58-A7D5-BEFC-2D2841A7B017}"/>
              </a:ext>
            </a:extLst>
          </p:cNvPr>
          <p:cNvSpPr>
            <a:spLocks noGrp="1"/>
          </p:cNvSpPr>
          <p:nvPr>
            <p:ph type="title"/>
          </p:nvPr>
        </p:nvSpPr>
        <p:spPr/>
        <p:txBody>
          <a:bodyPr/>
          <a:lstStyle/>
          <a:p>
            <a:r>
              <a:rPr lang="en-US"/>
              <a:t>Scoring table: XDR</a:t>
            </a:r>
          </a:p>
        </p:txBody>
      </p:sp>
      <p:sp>
        <p:nvSpPr>
          <p:cNvPr id="4" name="Date Placeholder 3">
            <a:extLst>
              <a:ext uri="{FF2B5EF4-FFF2-40B4-BE49-F238E27FC236}">
                <a16:creationId xmlns:a16="http://schemas.microsoft.com/office/drawing/2014/main" id="{56BA2695-E023-9C52-43B6-F95E8694B29B}"/>
              </a:ext>
            </a:extLst>
          </p:cNvPr>
          <p:cNvSpPr>
            <a:spLocks noGrp="1"/>
          </p:cNvSpPr>
          <p:nvPr>
            <p:ph type="dt" sz="half" idx="10"/>
          </p:nvPr>
        </p:nvSpPr>
        <p:spPr/>
        <p:txBody>
          <a:bodyPr/>
          <a:lstStyle/>
          <a:p>
            <a:fld id="{787D1115-9710-B44B-B259-220C93AE5F73}" type="datetime1">
              <a:rPr lang="en-US" smtClean="0"/>
              <a:t>10/15/24</a:t>
            </a:fld>
            <a:endParaRPr lang="en-GB"/>
          </a:p>
        </p:txBody>
      </p:sp>
      <p:sp>
        <p:nvSpPr>
          <p:cNvPr id="5" name="Slide Number Placeholder 4">
            <a:extLst>
              <a:ext uri="{FF2B5EF4-FFF2-40B4-BE49-F238E27FC236}">
                <a16:creationId xmlns:a16="http://schemas.microsoft.com/office/drawing/2014/main" id="{65973C98-7B02-5CEE-2543-69CFA152618C}"/>
              </a:ext>
            </a:extLst>
          </p:cNvPr>
          <p:cNvSpPr>
            <a:spLocks noGrp="1"/>
          </p:cNvSpPr>
          <p:nvPr>
            <p:ph type="sldNum" sz="quarter" idx="12"/>
          </p:nvPr>
        </p:nvSpPr>
        <p:spPr/>
        <p:txBody>
          <a:bodyPr/>
          <a:lstStyle/>
          <a:p>
            <a:fld id="{A27ABD7E-8178-8F4E-A75A-D36FCF48E30E}" type="slidenum">
              <a:rPr lang="en-GB" smtClean="0"/>
              <a:t>35</a:t>
            </a:fld>
            <a:endParaRPr lang="en-GB"/>
          </a:p>
        </p:txBody>
      </p:sp>
      <p:sp>
        <p:nvSpPr>
          <p:cNvPr id="9" name="Rounded Rectangle 64">
            <a:extLst>
              <a:ext uri="{FF2B5EF4-FFF2-40B4-BE49-F238E27FC236}">
                <a16:creationId xmlns:a16="http://schemas.microsoft.com/office/drawing/2014/main" id="{FC3268F6-ECA4-4542-4127-B2BE5B0B62D5}"/>
              </a:ext>
            </a:extLst>
          </p:cNvPr>
          <p:cNvSpPr>
            <a:spLocks/>
          </p:cNvSpPr>
          <p:nvPr/>
        </p:nvSpPr>
        <p:spPr>
          <a:xfrm>
            <a:off x="11989837" y="0"/>
            <a:ext cx="230060" cy="6858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10" name="Text Placeholder 17">
            <a:extLst>
              <a:ext uri="{FF2B5EF4-FFF2-40B4-BE49-F238E27FC236}">
                <a16:creationId xmlns:a16="http://schemas.microsoft.com/office/drawing/2014/main" id="{2DCB9650-713C-FABE-CF8A-5B9B07F9AFCF}"/>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Appendix </a:t>
            </a:r>
            <a:endParaRPr lang="en-BE" sz="1200"/>
          </a:p>
        </p:txBody>
      </p:sp>
      <p:sp>
        <p:nvSpPr>
          <p:cNvPr id="12" name="Content Placeholder 2">
            <a:extLst>
              <a:ext uri="{FF2B5EF4-FFF2-40B4-BE49-F238E27FC236}">
                <a16:creationId xmlns:a16="http://schemas.microsoft.com/office/drawing/2014/main" id="{165B75CF-B22A-75CF-91C9-9FE2D8DC9791}"/>
              </a:ext>
            </a:extLst>
          </p:cNvPr>
          <p:cNvSpPr>
            <a:spLocks noGrp="1"/>
          </p:cNvSpPr>
          <p:nvPr>
            <p:ph idx="1"/>
          </p:nvPr>
        </p:nvSpPr>
        <p:spPr>
          <a:xfrm>
            <a:off x="725214" y="1332514"/>
            <a:ext cx="10862439" cy="4351338"/>
          </a:xfrm>
        </p:spPr>
        <p:txBody>
          <a:bodyPr>
            <a:normAutofit/>
          </a:bodyPr>
          <a:lstStyle/>
          <a:p>
            <a:pPr marL="0" indent="0">
              <a:buNone/>
            </a:pPr>
            <a:r>
              <a:rPr lang="en-GB" sz="1600"/>
              <a:t>Scoring table of XDR solutions</a:t>
            </a:r>
          </a:p>
        </p:txBody>
      </p:sp>
      <p:graphicFrame>
        <p:nvGraphicFramePr>
          <p:cNvPr id="3" name="Table 2">
            <a:extLst>
              <a:ext uri="{FF2B5EF4-FFF2-40B4-BE49-F238E27FC236}">
                <a16:creationId xmlns:a16="http://schemas.microsoft.com/office/drawing/2014/main" id="{2B73BD9B-D0A9-D826-FD73-1E73B603791E}"/>
              </a:ext>
            </a:extLst>
          </p:cNvPr>
          <p:cNvGraphicFramePr>
            <a:graphicFrameLocks noGrp="1"/>
          </p:cNvGraphicFramePr>
          <p:nvPr>
            <p:extLst>
              <p:ext uri="{D42A27DB-BD31-4B8C-83A1-F6EECF244321}">
                <p14:modId xmlns:p14="http://schemas.microsoft.com/office/powerpoint/2010/main" val="3762268965"/>
              </p:ext>
            </p:extLst>
          </p:nvPr>
        </p:nvGraphicFramePr>
        <p:xfrm>
          <a:off x="736997" y="1699793"/>
          <a:ext cx="10616803" cy="3870572"/>
        </p:xfrm>
        <a:graphic>
          <a:graphicData uri="http://schemas.openxmlformats.org/drawingml/2006/table">
            <a:tbl>
              <a:tblPr firstRow="1" firstCol="1" bandRow="1">
                <a:tableStyleId>{5C22544A-7EE6-4342-B048-85BDC9FD1C3A}</a:tableStyleId>
              </a:tblPr>
              <a:tblGrid>
                <a:gridCol w="666523">
                  <a:extLst>
                    <a:ext uri="{9D8B030D-6E8A-4147-A177-3AD203B41FA5}">
                      <a16:colId xmlns:a16="http://schemas.microsoft.com/office/drawing/2014/main" val="639012285"/>
                    </a:ext>
                  </a:extLst>
                </a:gridCol>
                <a:gridCol w="581685">
                  <a:extLst>
                    <a:ext uri="{9D8B030D-6E8A-4147-A177-3AD203B41FA5}">
                      <a16:colId xmlns:a16="http://schemas.microsoft.com/office/drawing/2014/main" val="2263857930"/>
                    </a:ext>
                  </a:extLst>
                </a:gridCol>
                <a:gridCol w="581685">
                  <a:extLst>
                    <a:ext uri="{9D8B030D-6E8A-4147-A177-3AD203B41FA5}">
                      <a16:colId xmlns:a16="http://schemas.microsoft.com/office/drawing/2014/main" val="3551016136"/>
                    </a:ext>
                  </a:extLst>
                </a:gridCol>
                <a:gridCol w="938861">
                  <a:extLst>
                    <a:ext uri="{9D8B030D-6E8A-4147-A177-3AD203B41FA5}">
                      <a16:colId xmlns:a16="http://schemas.microsoft.com/office/drawing/2014/main" val="3485895595"/>
                    </a:ext>
                  </a:extLst>
                </a:gridCol>
                <a:gridCol w="981958">
                  <a:extLst>
                    <a:ext uri="{9D8B030D-6E8A-4147-A177-3AD203B41FA5}">
                      <a16:colId xmlns:a16="http://schemas.microsoft.com/office/drawing/2014/main" val="1188341399"/>
                    </a:ext>
                  </a:extLst>
                </a:gridCol>
                <a:gridCol w="563527">
                  <a:extLst>
                    <a:ext uri="{9D8B030D-6E8A-4147-A177-3AD203B41FA5}">
                      <a16:colId xmlns:a16="http://schemas.microsoft.com/office/drawing/2014/main" val="4223753037"/>
                    </a:ext>
                  </a:extLst>
                </a:gridCol>
                <a:gridCol w="563527">
                  <a:extLst>
                    <a:ext uri="{9D8B030D-6E8A-4147-A177-3AD203B41FA5}">
                      <a16:colId xmlns:a16="http://schemas.microsoft.com/office/drawing/2014/main" val="2001324445"/>
                    </a:ext>
                  </a:extLst>
                </a:gridCol>
                <a:gridCol w="482580">
                  <a:extLst>
                    <a:ext uri="{9D8B030D-6E8A-4147-A177-3AD203B41FA5}">
                      <a16:colId xmlns:a16="http://schemas.microsoft.com/office/drawing/2014/main" val="12765265"/>
                    </a:ext>
                  </a:extLst>
                </a:gridCol>
                <a:gridCol w="551840">
                  <a:extLst>
                    <a:ext uri="{9D8B030D-6E8A-4147-A177-3AD203B41FA5}">
                      <a16:colId xmlns:a16="http://schemas.microsoft.com/office/drawing/2014/main" val="84359624"/>
                    </a:ext>
                  </a:extLst>
                </a:gridCol>
                <a:gridCol w="781508">
                  <a:extLst>
                    <a:ext uri="{9D8B030D-6E8A-4147-A177-3AD203B41FA5}">
                      <a16:colId xmlns:a16="http://schemas.microsoft.com/office/drawing/2014/main" val="3335827338"/>
                    </a:ext>
                  </a:extLst>
                </a:gridCol>
                <a:gridCol w="1163691">
                  <a:extLst>
                    <a:ext uri="{9D8B030D-6E8A-4147-A177-3AD203B41FA5}">
                      <a16:colId xmlns:a16="http://schemas.microsoft.com/office/drawing/2014/main" val="3877749502"/>
                    </a:ext>
                  </a:extLst>
                </a:gridCol>
                <a:gridCol w="861106">
                  <a:extLst>
                    <a:ext uri="{9D8B030D-6E8A-4147-A177-3AD203B41FA5}">
                      <a16:colId xmlns:a16="http://schemas.microsoft.com/office/drawing/2014/main" val="2360816452"/>
                    </a:ext>
                  </a:extLst>
                </a:gridCol>
                <a:gridCol w="465798">
                  <a:extLst>
                    <a:ext uri="{9D8B030D-6E8A-4147-A177-3AD203B41FA5}">
                      <a16:colId xmlns:a16="http://schemas.microsoft.com/office/drawing/2014/main" val="790562694"/>
                    </a:ext>
                  </a:extLst>
                </a:gridCol>
                <a:gridCol w="465798">
                  <a:extLst>
                    <a:ext uri="{9D8B030D-6E8A-4147-A177-3AD203B41FA5}">
                      <a16:colId xmlns:a16="http://schemas.microsoft.com/office/drawing/2014/main" val="477951615"/>
                    </a:ext>
                  </a:extLst>
                </a:gridCol>
                <a:gridCol w="465798">
                  <a:extLst>
                    <a:ext uri="{9D8B030D-6E8A-4147-A177-3AD203B41FA5}">
                      <a16:colId xmlns:a16="http://schemas.microsoft.com/office/drawing/2014/main" val="4204737429"/>
                    </a:ext>
                  </a:extLst>
                </a:gridCol>
                <a:gridCol w="500918">
                  <a:extLst>
                    <a:ext uri="{9D8B030D-6E8A-4147-A177-3AD203B41FA5}">
                      <a16:colId xmlns:a16="http://schemas.microsoft.com/office/drawing/2014/main" val="2414708735"/>
                    </a:ext>
                  </a:extLst>
                </a:gridCol>
              </a:tblGrid>
              <a:tr h="408587">
                <a:tc>
                  <a:txBody>
                    <a:bodyPr/>
                    <a:lstStyle/>
                    <a:p>
                      <a:pPr marL="274320" indent="-274320">
                        <a:lnSpc>
                          <a:spcPct val="115000"/>
                        </a:lnSpc>
                        <a:spcAft>
                          <a:spcPts val="800"/>
                        </a:spcAft>
                      </a:pPr>
                      <a:r>
                        <a:rPr lang="en-BE" sz="800" kern="100">
                          <a:effectLst/>
                        </a:rPr>
                        <a:t>Criteria</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gridSpan="6">
                  <a:txBody>
                    <a:bodyPr/>
                    <a:lstStyle/>
                    <a:p>
                      <a:pPr marL="274320" indent="-274320">
                        <a:lnSpc>
                          <a:spcPct val="115000"/>
                        </a:lnSpc>
                        <a:spcAft>
                          <a:spcPts val="800"/>
                        </a:spcAft>
                      </a:pPr>
                      <a:r>
                        <a:rPr lang="en-BE" sz="800" kern="100">
                          <a:effectLst/>
                        </a:rPr>
                        <a:t>User experience</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Sum</a:t>
                      </a:r>
                    </a:p>
                  </a:txBody>
                  <a:tcPr marL="46138" marR="46138" marT="0" marB="0"/>
                </a:tc>
                <a:tc gridSpan="7">
                  <a:txBody>
                    <a:bodyPr/>
                    <a:lstStyle/>
                    <a:p>
                      <a:pPr marL="274320" indent="-274320">
                        <a:lnSpc>
                          <a:spcPct val="115000"/>
                        </a:lnSpc>
                        <a:spcAft>
                          <a:spcPts val="800"/>
                        </a:spcAft>
                      </a:pPr>
                      <a:r>
                        <a:rPr lang="en-BE" sz="800" kern="100">
                          <a:effectLst/>
                        </a:rPr>
                        <a:t>European readiness</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Sum</a:t>
                      </a:r>
                    </a:p>
                  </a:txBody>
                  <a:tcPr marL="46138" marR="46138" marT="0" marB="0"/>
                </a:tc>
                <a:extLst>
                  <a:ext uri="{0D108BD9-81ED-4DB2-BD59-A6C34878D82A}">
                    <a16:rowId xmlns:a16="http://schemas.microsoft.com/office/drawing/2014/main" val="2418868611"/>
                  </a:ext>
                </a:extLst>
              </a:tr>
              <a:tr h="281114">
                <a:tc rowSpan="4">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gridSpan="2">
                  <a:txBody>
                    <a:bodyPr/>
                    <a:lstStyle/>
                    <a:p>
                      <a:pPr marL="274320" indent="-274320">
                        <a:lnSpc>
                          <a:spcPct val="115000"/>
                        </a:lnSpc>
                        <a:spcAft>
                          <a:spcPts val="800"/>
                        </a:spcAft>
                      </a:pPr>
                      <a:r>
                        <a:rPr lang="en-BE" sz="800" kern="100">
                          <a:effectLst/>
                        </a:rPr>
                        <a:t>Overall user satisfaction </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Average ease of scalability</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Average ease of deployment</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2" gridSpan="2">
                  <a:txBody>
                    <a:bodyPr/>
                    <a:lstStyle/>
                    <a:p>
                      <a:pPr marL="274320" indent="-274320">
                        <a:lnSpc>
                          <a:spcPct val="115000"/>
                        </a:lnSpc>
                        <a:spcAft>
                          <a:spcPts val="800"/>
                        </a:spcAft>
                      </a:pPr>
                      <a:r>
                        <a:rPr lang="en-BE" sz="800" kern="100">
                          <a:effectLst/>
                        </a:rPr>
                        <a:t>Deployment support</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2"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2">
                  <a:txBody>
                    <a:bodyPr/>
                    <a:lstStyle/>
                    <a:p>
                      <a:pPr marL="274320" indent="-274320">
                        <a:lnSpc>
                          <a:spcPct val="115000"/>
                        </a:lnSpc>
                        <a:spcAft>
                          <a:spcPts val="800"/>
                        </a:spcAft>
                      </a:pPr>
                      <a:r>
                        <a:rPr lang="en-BE" sz="800" kern="100">
                          <a:effectLst/>
                        </a:rPr>
                        <a:t>Social</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Governance transparency</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Language availability</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Promotion of EU(-fit) solution</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3" gridSpan="3">
                  <a:txBody>
                    <a:bodyPr/>
                    <a:lstStyle/>
                    <a:p>
                      <a:pPr marL="274320" indent="-274320">
                        <a:lnSpc>
                          <a:spcPct val="115000"/>
                        </a:lnSpc>
                        <a:spcAft>
                          <a:spcPts val="800"/>
                        </a:spcAft>
                      </a:pPr>
                      <a:r>
                        <a:rPr lang="en-BE" sz="800" kern="100">
                          <a:effectLst/>
                        </a:rPr>
                        <a:t>Operational Sovereignty</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3"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3"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extLst>
                  <a:ext uri="{0D108BD9-81ED-4DB2-BD59-A6C34878D82A}">
                    <a16:rowId xmlns:a16="http://schemas.microsoft.com/office/drawing/2014/main" val="2027835340"/>
                  </a:ext>
                </a:extLst>
              </a:tr>
              <a:tr h="216172">
                <a:tc vMerge="1">
                  <a:txBody>
                    <a:bodyPr/>
                    <a:lstStyle/>
                    <a:p>
                      <a:endParaRPr lang="en-GB"/>
                    </a:p>
                  </a:txBody>
                  <a:tcPr/>
                </a:tc>
                <a:tc rowSpan="3">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Average overall rating</a:t>
                      </a:r>
                    </a:p>
                  </a:txBody>
                  <a:tcPr marL="46138" marR="46138" marT="0" marB="0"/>
                </a:tc>
                <a:tc rowSpan="3">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Average NPS</a:t>
                      </a:r>
                      <a:endParaRPr lang="en-BE" sz="800" kern="100">
                        <a:effectLst/>
                        <a:latin typeface="Aptos"/>
                        <a:ea typeface="Aptos" panose="020B0004020202020204" pitchFamily="34" charset="0"/>
                        <a:cs typeface="Times New Roman"/>
                      </a:endParaRPr>
                    </a:p>
                  </a:txBody>
                  <a:tcPr marL="46138" marR="46138" marT="0" marB="0"/>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2496204520"/>
                  </a:ext>
                </a:extLst>
              </a:tr>
              <a:tr h="168521">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Included deployment docs</a:t>
                      </a:r>
                      <a:endParaRPr lang="en-BE" sz="800" kern="100">
                        <a:effectLst/>
                        <a:latin typeface="Aptos"/>
                        <a:ea typeface="Aptos" panose="020B0004020202020204" pitchFamily="34" charset="0"/>
                        <a:cs typeface="Times New Roman"/>
                      </a:endParaRPr>
                    </a:p>
                  </a:txBody>
                  <a:tcPr marL="46138" marR="46138" marT="0" marB="0"/>
                </a:tc>
                <a:tc rowSpan="2">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Included supporting docs</a:t>
                      </a:r>
                      <a:endParaRPr lang="en-BE" sz="800" kern="100">
                        <a:effectLst/>
                        <a:latin typeface="Aptos"/>
                        <a:ea typeface="Aptos" panose="020B0004020202020204" pitchFamily="34" charset="0"/>
                        <a:cs typeface="Times New Roman"/>
                      </a:endParaRPr>
                    </a:p>
                  </a:txBody>
                  <a:tcPr marL="46138" marR="46138" marT="0" marB="0"/>
                </a:tc>
                <a:tc vMerge="1">
                  <a:txBody>
                    <a:bodyPr/>
                    <a:lstStyle/>
                    <a:p>
                      <a:endParaRPr lang="en-GB"/>
                    </a:p>
                  </a:txBody>
                  <a:tcPr/>
                </a:tc>
                <a:tc rowSpan="2">
                  <a:txBody>
                    <a:bodyPr/>
                    <a:lstStyle/>
                    <a:p>
                      <a:r>
                        <a:rPr lang="en-BE" sz="800" kern="100">
                          <a:effectLst/>
                          <a:latin typeface="Aptos"/>
                          <a:ea typeface="Aptos" panose="020B0004020202020204" pitchFamily="34" charset="0"/>
                          <a:cs typeface="Times New Roman"/>
                        </a:rPr>
                        <a:t>Gender balance</a:t>
                      </a:r>
                      <a:endParaRPr lang="en-GB">
                        <a:latin typeface="Aptos"/>
                        <a:cs typeface="Times New Roman"/>
                      </a:endParaRPr>
                    </a:p>
                  </a:txBody>
                  <a:tcPr marL="46138" marR="46138" marT="0" marB="0"/>
                </a:tc>
                <a:tc vMerge="1">
                  <a:txBody>
                    <a:bodyPr/>
                    <a:lstStyle/>
                    <a:p>
                      <a:endParaRPr lang="en-GB"/>
                    </a:p>
                  </a:txBody>
                  <a:tcPr/>
                </a:tc>
                <a:tc vMerge="1">
                  <a:txBody>
                    <a:bodyPr/>
                    <a:lstStyle/>
                    <a:p>
                      <a:endParaRPr lang="en-GB"/>
                    </a:p>
                  </a:txBody>
                  <a:tcPr/>
                </a:tc>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3794559438"/>
                  </a:ext>
                </a:extLst>
              </a:tr>
              <a:tr h="66580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Data located in EU?</a:t>
                      </a:r>
                      <a:endParaRPr lang="en-BE" sz="8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HQ in the EU?</a:t>
                      </a:r>
                      <a:endParaRPr lang="en-BE" sz="8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Distribution of fte</a:t>
                      </a:r>
                      <a:endParaRPr lang="en-BE" sz="800" kern="100">
                        <a:effectLst/>
                        <a:latin typeface="Aptos"/>
                        <a:ea typeface="Aptos" panose="020B0004020202020204" pitchFamily="34" charset="0"/>
                        <a:cs typeface="Times New Roman"/>
                      </a:endParaRPr>
                    </a:p>
                  </a:txBody>
                  <a:tcPr marL="46138" marR="46138" marT="0" marB="0"/>
                </a:tc>
                <a:tc vMerge="1">
                  <a:txBody>
                    <a:bodyPr/>
                    <a:lstStyle/>
                    <a:p>
                      <a:endParaRPr lang="en-GB"/>
                    </a:p>
                  </a:txBody>
                  <a:tcPr/>
                </a:tc>
                <a:extLst>
                  <a:ext uri="{0D108BD9-81ED-4DB2-BD59-A6C34878D82A}">
                    <a16:rowId xmlns:a16="http://schemas.microsoft.com/office/drawing/2014/main" val="168400940"/>
                  </a:ext>
                </a:extLst>
              </a:tr>
              <a:tr h="250674">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Sekoia</a:t>
                      </a:r>
                      <a:r>
                        <a:rPr lang="en-BE" sz="800" kern="100" baseline="30000">
                          <a:effectLst/>
                          <a:latin typeface="Aptos"/>
                          <a:ea typeface="Aptos" panose="020B0004020202020204" pitchFamily="34" charset="0"/>
                          <a:cs typeface="Times New Roman"/>
                        </a:rPr>
                        <a:t>1</a:t>
                      </a:r>
                      <a:endParaRPr lang="en-BE" sz="8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 </a:t>
                      </a:r>
                    </a:p>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3,50</a:t>
                      </a:r>
                    </a:p>
                    <a:p>
                      <a:pPr marL="274320" indent="-274320">
                        <a:lnSpc>
                          <a:spcPct val="115000"/>
                        </a:lnSpc>
                        <a:spcAft>
                          <a:spcPts val="800"/>
                        </a:spcAft>
                      </a:pPr>
                      <a:r>
                        <a:rPr lang="en-BE" sz="800" kern="100">
                          <a:effectLst/>
                          <a:latin typeface="Aptos"/>
                          <a:ea typeface="Aptos" panose="020B0004020202020204" pitchFamily="34" charset="0"/>
                          <a:cs typeface="Times New Roman"/>
                        </a:rPr>
                        <a:t>(5)</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3,0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2,0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2,0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3,40</a:t>
                      </a:r>
                    </a:p>
                  </a:txBody>
                  <a:tcPr marL="46138" marR="46138" marT="0" marB="0"/>
                </a:tc>
                <a:extLst>
                  <a:ext uri="{0D108BD9-81ED-4DB2-BD59-A6C34878D82A}">
                    <a16:rowId xmlns:a16="http://schemas.microsoft.com/office/drawing/2014/main" val="304943099"/>
                  </a:ext>
                </a:extLst>
              </a:tr>
              <a:tr h="410489">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WithSecure</a:t>
                      </a:r>
                      <a:r>
                        <a:rPr lang="en-BE" sz="800" kern="100" baseline="30000">
                          <a:effectLst/>
                          <a:latin typeface="Aptos"/>
                          <a:ea typeface="Aptos" panose="020B0004020202020204" pitchFamily="34" charset="0"/>
                          <a:cs typeface="Times New Roman"/>
                        </a:rPr>
                        <a:t>2</a:t>
                      </a:r>
                      <a:endParaRPr lang="en-BE" sz="8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BE" sz="800" kern="100">
                          <a:effectLst/>
                          <a:latin typeface="Aptos" panose="020B0004020202020204" pitchFamily="34" charset="0"/>
                          <a:ea typeface="Aptos" panose="020B0004020202020204" pitchFamily="34" charset="0"/>
                          <a:cs typeface="Times New Roman" panose="02020603050405020304" pitchFamily="18" charset="0"/>
                        </a:rPr>
                        <a:t>4,6</a:t>
                      </a:r>
                    </a:p>
                  </a:txBody>
                  <a:tcPr marL="46138" marR="46138" marT="0" marB="0"/>
                </a:tc>
                <a:tc>
                  <a:txBody>
                    <a:bodyPr/>
                    <a:lstStyle/>
                    <a:p>
                      <a:pPr marL="274320" indent="-274320">
                        <a:lnSpc>
                          <a:spcPct val="115000"/>
                        </a:lnSpc>
                        <a:spcAft>
                          <a:spcPts val="800"/>
                        </a:spcAft>
                      </a:pPr>
                      <a:r>
                        <a:rPr lang="en-BE" sz="800" kern="100">
                          <a:effectLst/>
                          <a:latin typeface="Aptos" panose="020B0004020202020204" pitchFamily="34" charset="0"/>
                          <a:ea typeface="Aptos" panose="020B0004020202020204" pitchFamily="34" charset="0"/>
                          <a:cs typeface="Times New Roman" panose="02020603050405020304" pitchFamily="18" charset="0"/>
                        </a:rPr>
                        <a:t>4,5</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br>
                        <a:rPr lang="en-BE" sz="800" kern="100">
                          <a:effectLst/>
                          <a:latin typeface="Aptos"/>
                          <a:ea typeface="Aptos" panose="020B0004020202020204" pitchFamily="34" charset="0"/>
                          <a:cs typeface="Times New Roman"/>
                        </a:rPr>
                      </a:br>
                      <a:r>
                        <a:rPr lang="en-BE" sz="800" kern="100">
                          <a:effectLst/>
                          <a:latin typeface="Aptos"/>
                          <a:ea typeface="Aptos" panose="020B0004020202020204" pitchFamily="34" charset="0"/>
                          <a:cs typeface="Times New Roman"/>
                        </a:rPr>
                        <a:t>(4,6)</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p>
                      <a:pPr marL="274320" indent="-274320">
                        <a:lnSpc>
                          <a:spcPct val="115000"/>
                        </a:lnSpc>
                        <a:spcAft>
                          <a:spcPts val="800"/>
                        </a:spcAft>
                      </a:pPr>
                      <a:r>
                        <a:rPr lang="en-BE" sz="800" kern="100">
                          <a:effectLst/>
                          <a:latin typeface="Aptos"/>
                          <a:ea typeface="Aptos" panose="020B0004020202020204" pitchFamily="34" charset="0"/>
                          <a:cs typeface="Times New Roman"/>
                        </a:rPr>
                        <a:t>(4,8)</a:t>
                      </a:r>
                    </a:p>
                  </a:txBody>
                  <a:tcPr marL="46138" marR="46138" marT="0" marB="0"/>
                </a:tc>
                <a:tc>
                  <a:txBody>
                    <a:bodyPr/>
                    <a:lstStyle/>
                    <a:p>
                      <a:pPr marL="274320" indent="-274320">
                        <a:lnSpc>
                          <a:spcPct val="115000"/>
                        </a:lnSpc>
                        <a:spcAft>
                          <a:spcPts val="800"/>
                        </a:spcAft>
                      </a:pPr>
                      <a:r>
                        <a:rPr lang="en-BE" sz="800" kern="100">
                          <a:effectLst/>
                          <a:latin typeface="Aptos" panose="020B0004020202020204" pitchFamily="34" charset="0"/>
                          <a:ea typeface="Aptos" panose="020B0004020202020204" pitchFamily="34" charset="0"/>
                          <a:cs typeface="Times New Roman" panose="02020603050405020304" pitchFamily="18" charset="0"/>
                        </a:rPr>
                        <a:t>5,0</a:t>
                      </a:r>
                    </a:p>
                  </a:txBody>
                  <a:tcPr marL="46138" marR="46138" marT="0" marB="0"/>
                </a:tc>
                <a:tc>
                  <a:txBody>
                    <a:bodyPr/>
                    <a:lstStyle/>
                    <a:p>
                      <a:pPr marL="274320" indent="-274320">
                        <a:lnSpc>
                          <a:spcPct val="115000"/>
                        </a:lnSpc>
                        <a:spcAft>
                          <a:spcPts val="800"/>
                        </a:spcAft>
                      </a:pPr>
                      <a:r>
                        <a:rPr lang="en-BE" sz="800" kern="100">
                          <a:effectLst/>
                          <a:latin typeface="Aptos" panose="020B0004020202020204" pitchFamily="34" charset="0"/>
                          <a:ea typeface="Aptos" panose="020B0004020202020204" pitchFamily="34" charset="0"/>
                          <a:cs typeface="Times New Roman" panose="02020603050405020304" pitchFamily="18" charset="0"/>
                        </a:rPr>
                        <a:t>5,0</a:t>
                      </a:r>
                    </a:p>
                  </a:txBody>
                  <a:tcPr marL="46138" marR="46138" marT="0" marB="0"/>
                </a:tc>
                <a:tc>
                  <a:txBody>
                    <a:bodyPr/>
                    <a:lstStyle/>
                    <a:p>
                      <a:pPr marL="274320" indent="-274320">
                        <a:lnSpc>
                          <a:spcPct val="115000"/>
                        </a:lnSpc>
                        <a:spcAft>
                          <a:spcPts val="800"/>
                        </a:spcAft>
                      </a:pPr>
                      <a:r>
                        <a:rPr lang="en-BE" sz="800" kern="100">
                          <a:effectLst/>
                          <a:latin typeface="Aptos" panose="020B0004020202020204" pitchFamily="34" charset="0"/>
                          <a:ea typeface="Aptos" panose="020B0004020202020204" pitchFamily="34" charset="0"/>
                          <a:cs typeface="Times New Roman" panose="02020603050405020304" pitchFamily="18" charset="0"/>
                        </a:rPr>
                        <a:t>3,23</a:t>
                      </a:r>
                    </a:p>
                    <a:p>
                      <a:pPr marL="274320" indent="-274320">
                        <a:lnSpc>
                          <a:spcPct val="115000"/>
                        </a:lnSpc>
                        <a:spcAft>
                          <a:spcPts val="800"/>
                        </a:spcAft>
                      </a:pPr>
                      <a:r>
                        <a:rPr lang="en-BE" sz="800" kern="100">
                          <a:effectLst/>
                          <a:latin typeface="Aptos" panose="020B0004020202020204" pitchFamily="34" charset="0"/>
                          <a:ea typeface="Aptos" panose="020B0004020202020204" pitchFamily="34" charset="0"/>
                          <a:cs typeface="Times New Roman" panose="02020603050405020304" pitchFamily="18" charset="0"/>
                        </a:rPr>
                        <a:t>(4,64)</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2,0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4,0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3,95</a:t>
                      </a:r>
                    </a:p>
                  </a:txBody>
                  <a:tcPr marL="46138" marR="46138" marT="0" marB="0"/>
                </a:tc>
                <a:extLst>
                  <a:ext uri="{0D108BD9-81ED-4DB2-BD59-A6C34878D82A}">
                    <a16:rowId xmlns:a16="http://schemas.microsoft.com/office/drawing/2014/main" val="3049163015"/>
                  </a:ext>
                </a:extLst>
              </a:tr>
              <a:tr h="615435">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ESET</a:t>
                      </a:r>
                      <a:r>
                        <a:rPr lang="en-BE" sz="800" kern="100" baseline="30000">
                          <a:effectLst/>
                          <a:latin typeface="Aptos"/>
                          <a:ea typeface="Aptos" panose="020B0004020202020204" pitchFamily="34" charset="0"/>
                          <a:cs typeface="Times New Roman"/>
                        </a:rPr>
                        <a:t>3</a:t>
                      </a:r>
                      <a:endParaRPr lang="en-BE" sz="8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4,5</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4,5</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3,20</a:t>
                      </a:r>
                    </a:p>
                    <a:p>
                      <a:pPr marL="274320" indent="-274320">
                        <a:lnSpc>
                          <a:spcPct val="115000"/>
                        </a:lnSpc>
                        <a:spcAft>
                          <a:spcPts val="800"/>
                        </a:spcAft>
                      </a:pPr>
                      <a:r>
                        <a:rPr lang="en-BE" sz="800" kern="100">
                          <a:effectLst/>
                          <a:latin typeface="Aptos"/>
                          <a:ea typeface="Aptos" panose="020B0004020202020204" pitchFamily="34" charset="0"/>
                          <a:cs typeface="Times New Roman"/>
                        </a:rPr>
                        <a:t>(4,70)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4,0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4,50</a:t>
                      </a:r>
                    </a:p>
                  </a:txBody>
                  <a:tcPr marL="46138" marR="46138" marT="0" marB="0"/>
                </a:tc>
                <a:extLst>
                  <a:ext uri="{0D108BD9-81ED-4DB2-BD59-A6C34878D82A}">
                    <a16:rowId xmlns:a16="http://schemas.microsoft.com/office/drawing/2014/main" val="2942062749"/>
                  </a:ext>
                </a:extLst>
              </a:tr>
            </a:tbl>
          </a:graphicData>
        </a:graphic>
      </p:graphicFrame>
      <p:sp>
        <p:nvSpPr>
          <p:cNvPr id="6" name="Footer Placeholder 2">
            <a:extLst>
              <a:ext uri="{FF2B5EF4-FFF2-40B4-BE49-F238E27FC236}">
                <a16:creationId xmlns:a16="http://schemas.microsoft.com/office/drawing/2014/main" id="{3FF20A31-F7BA-3081-77AA-E79BF9EE55B2}"/>
              </a:ext>
            </a:extLst>
          </p:cNvPr>
          <p:cNvSpPr txBox="1">
            <a:spLocks/>
          </p:cNvSpPr>
          <p:nvPr/>
        </p:nvSpPr>
        <p:spPr>
          <a:xfrm>
            <a:off x="425354" y="5771618"/>
            <a:ext cx="11151638" cy="559025"/>
          </a:xfrm>
          <a:prstGeom prst="rect">
            <a:avLst/>
          </a:prstGeom>
        </p:spPr>
        <p:txBody>
          <a:bodyPr vert="horz" lIns="91440" tIns="45720" rIns="91440" bIns="45720" rtlCol="0" anchor="ctr"/>
          <a:lstStyle>
            <a:defPPr>
              <a:defRPr lang="en-BE"/>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l">
              <a:buFontTx/>
              <a:buAutoNum type="arabicPeriod"/>
            </a:pPr>
            <a:r>
              <a:rPr lang="en-GB" sz="1000"/>
              <a:t>User experience data  from Gartner Peer Insights: </a:t>
            </a:r>
            <a:r>
              <a:rPr lang="en-GB" sz="1000">
                <a:hlinkClick r:id="rId2"/>
              </a:rPr>
              <a:t>https://www.gartner.com/reviews/market/extended-detection-and-response/vendor/sekoia-io/product/sekoia-defend</a:t>
            </a:r>
            <a:endParaRPr lang="en-GB" sz="1000"/>
          </a:p>
          <a:p>
            <a:pPr marL="228600" indent="-228600" algn="l">
              <a:buFontTx/>
              <a:buAutoNum type="arabicPeriod"/>
            </a:pPr>
            <a:r>
              <a:rPr lang="en-GB" sz="1000"/>
              <a:t>User experience data  from Gartner Peer Insights: </a:t>
            </a:r>
            <a:r>
              <a:rPr lang="en-GB" sz="1000">
                <a:hlinkClick r:id="rId3"/>
              </a:rPr>
              <a:t>https://www.gartner.com/reviews/market/endpoint-protection-platforms/vendor/withsecure/product/withsecure-elements-endpoint-protection</a:t>
            </a:r>
            <a:endParaRPr lang="en-GB" sz="1000"/>
          </a:p>
          <a:p>
            <a:pPr marL="228600" indent="-228600" algn="l">
              <a:buFontTx/>
              <a:buAutoNum type="arabicPeriod"/>
            </a:pPr>
            <a:r>
              <a:rPr lang="en-GB" sz="1000"/>
              <a:t>User experience data  from Gartner Peer Insights: </a:t>
            </a:r>
            <a:r>
              <a:rPr lang="en-GB" sz="1000">
                <a:hlinkClick r:id="rId4"/>
              </a:rPr>
              <a:t>https://www.gartner.com/reviews/market/endpoint-protection-platforms/vendor/eset/product/eset-protect</a:t>
            </a:r>
            <a:endParaRPr lang="en-GB" sz="1000"/>
          </a:p>
        </p:txBody>
      </p:sp>
    </p:spTree>
    <p:extLst>
      <p:ext uri="{BB962C8B-B14F-4D97-AF65-F5344CB8AC3E}">
        <p14:creationId xmlns:p14="http://schemas.microsoft.com/office/powerpoint/2010/main" val="2640816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D0C35-5628-1B53-439C-00CD0C47E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C0545-46E4-39E5-AF1A-E9310F5CDA18}"/>
              </a:ext>
            </a:extLst>
          </p:cNvPr>
          <p:cNvSpPr>
            <a:spLocks noGrp="1"/>
          </p:cNvSpPr>
          <p:nvPr>
            <p:ph type="title"/>
          </p:nvPr>
        </p:nvSpPr>
        <p:spPr/>
        <p:txBody>
          <a:bodyPr/>
          <a:lstStyle/>
          <a:p>
            <a:r>
              <a:rPr lang="en-US" dirty="0"/>
              <a:t>Scoring table: SOC as a Service</a:t>
            </a:r>
          </a:p>
        </p:txBody>
      </p:sp>
      <p:sp>
        <p:nvSpPr>
          <p:cNvPr id="4" name="Date Placeholder 3">
            <a:extLst>
              <a:ext uri="{FF2B5EF4-FFF2-40B4-BE49-F238E27FC236}">
                <a16:creationId xmlns:a16="http://schemas.microsoft.com/office/drawing/2014/main" id="{9D4A0C82-29BC-DC5E-0964-7FFFEB5A1FE0}"/>
              </a:ext>
            </a:extLst>
          </p:cNvPr>
          <p:cNvSpPr>
            <a:spLocks noGrp="1"/>
          </p:cNvSpPr>
          <p:nvPr>
            <p:ph type="dt" sz="half" idx="10"/>
          </p:nvPr>
        </p:nvSpPr>
        <p:spPr/>
        <p:txBody>
          <a:bodyPr/>
          <a:lstStyle/>
          <a:p>
            <a:fld id="{787D1115-9710-B44B-B259-220C93AE5F73}" type="datetime1">
              <a:rPr lang="en-US" smtClean="0"/>
              <a:t>10/15/24</a:t>
            </a:fld>
            <a:endParaRPr lang="en-GB"/>
          </a:p>
        </p:txBody>
      </p:sp>
      <p:sp>
        <p:nvSpPr>
          <p:cNvPr id="5" name="Slide Number Placeholder 4">
            <a:extLst>
              <a:ext uri="{FF2B5EF4-FFF2-40B4-BE49-F238E27FC236}">
                <a16:creationId xmlns:a16="http://schemas.microsoft.com/office/drawing/2014/main" id="{F50A192F-44BB-FE4D-275B-5497F8BD6160}"/>
              </a:ext>
            </a:extLst>
          </p:cNvPr>
          <p:cNvSpPr>
            <a:spLocks noGrp="1"/>
          </p:cNvSpPr>
          <p:nvPr>
            <p:ph type="sldNum" sz="quarter" idx="12"/>
          </p:nvPr>
        </p:nvSpPr>
        <p:spPr/>
        <p:txBody>
          <a:bodyPr/>
          <a:lstStyle/>
          <a:p>
            <a:fld id="{A27ABD7E-8178-8F4E-A75A-D36FCF48E30E}" type="slidenum">
              <a:rPr lang="en-GB" smtClean="0"/>
              <a:t>36</a:t>
            </a:fld>
            <a:endParaRPr lang="en-GB"/>
          </a:p>
        </p:txBody>
      </p:sp>
      <p:sp>
        <p:nvSpPr>
          <p:cNvPr id="9" name="Rounded Rectangle 64">
            <a:extLst>
              <a:ext uri="{FF2B5EF4-FFF2-40B4-BE49-F238E27FC236}">
                <a16:creationId xmlns:a16="http://schemas.microsoft.com/office/drawing/2014/main" id="{DBD9AD6C-E289-72B7-4611-0BDAB18DC413}"/>
              </a:ext>
            </a:extLst>
          </p:cNvPr>
          <p:cNvSpPr>
            <a:spLocks/>
          </p:cNvSpPr>
          <p:nvPr/>
        </p:nvSpPr>
        <p:spPr>
          <a:xfrm>
            <a:off x="11989837" y="0"/>
            <a:ext cx="230060" cy="6858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0" tIns="243840" rIns="0" bIns="243840" rtlCol="0" anchor="ctr" anchorCtr="0"/>
          <a:lstStyle/>
          <a:p>
            <a:pPr algn="ctr"/>
            <a:endParaRPr lang="en-US" sz="3733">
              <a:solidFill>
                <a:srgbClr val="FFFFFF"/>
              </a:solidFill>
            </a:endParaRPr>
          </a:p>
        </p:txBody>
      </p:sp>
      <p:sp>
        <p:nvSpPr>
          <p:cNvPr id="10" name="Text Placeholder 17">
            <a:extLst>
              <a:ext uri="{FF2B5EF4-FFF2-40B4-BE49-F238E27FC236}">
                <a16:creationId xmlns:a16="http://schemas.microsoft.com/office/drawing/2014/main" id="{503D39E7-BF02-1377-D2BC-C4163336BACB}"/>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Appendix </a:t>
            </a:r>
            <a:endParaRPr lang="en-BE" sz="1200"/>
          </a:p>
        </p:txBody>
      </p:sp>
      <p:sp>
        <p:nvSpPr>
          <p:cNvPr id="12" name="Content Placeholder 2">
            <a:extLst>
              <a:ext uri="{FF2B5EF4-FFF2-40B4-BE49-F238E27FC236}">
                <a16:creationId xmlns:a16="http://schemas.microsoft.com/office/drawing/2014/main" id="{CC3CEDAC-F50D-FEC9-0338-BA0EC5BF5CA5}"/>
              </a:ext>
            </a:extLst>
          </p:cNvPr>
          <p:cNvSpPr>
            <a:spLocks noGrp="1"/>
          </p:cNvSpPr>
          <p:nvPr>
            <p:ph idx="1"/>
          </p:nvPr>
        </p:nvSpPr>
        <p:spPr>
          <a:xfrm>
            <a:off x="725214" y="1332514"/>
            <a:ext cx="10862439" cy="4351338"/>
          </a:xfrm>
        </p:spPr>
        <p:txBody>
          <a:bodyPr vert="horz" lIns="91440" tIns="45720" rIns="91440" bIns="45720" rtlCol="0" anchor="t">
            <a:normAutofit/>
          </a:bodyPr>
          <a:lstStyle/>
          <a:p>
            <a:pPr marL="0" indent="0">
              <a:buNone/>
            </a:pPr>
            <a:r>
              <a:rPr lang="en-GB" sz="1600"/>
              <a:t>Scoring table of SOC as a Solution</a:t>
            </a:r>
          </a:p>
        </p:txBody>
      </p:sp>
      <p:graphicFrame>
        <p:nvGraphicFramePr>
          <p:cNvPr id="3" name="Table 2">
            <a:extLst>
              <a:ext uri="{FF2B5EF4-FFF2-40B4-BE49-F238E27FC236}">
                <a16:creationId xmlns:a16="http://schemas.microsoft.com/office/drawing/2014/main" id="{35832908-C111-69FD-3955-F17D5080D42A}"/>
              </a:ext>
            </a:extLst>
          </p:cNvPr>
          <p:cNvGraphicFramePr>
            <a:graphicFrameLocks noGrp="1"/>
          </p:cNvGraphicFramePr>
          <p:nvPr>
            <p:extLst>
              <p:ext uri="{D42A27DB-BD31-4B8C-83A1-F6EECF244321}">
                <p14:modId xmlns:p14="http://schemas.microsoft.com/office/powerpoint/2010/main" val="1684244186"/>
              </p:ext>
            </p:extLst>
          </p:nvPr>
        </p:nvGraphicFramePr>
        <p:xfrm>
          <a:off x="736997" y="1696295"/>
          <a:ext cx="10616803" cy="3296959"/>
        </p:xfrm>
        <a:graphic>
          <a:graphicData uri="http://schemas.openxmlformats.org/drawingml/2006/table">
            <a:tbl>
              <a:tblPr firstRow="1" firstCol="1" bandRow="1">
                <a:tableStyleId>{5C22544A-7EE6-4342-B048-85BDC9FD1C3A}</a:tableStyleId>
              </a:tblPr>
              <a:tblGrid>
                <a:gridCol w="666523">
                  <a:extLst>
                    <a:ext uri="{9D8B030D-6E8A-4147-A177-3AD203B41FA5}">
                      <a16:colId xmlns:a16="http://schemas.microsoft.com/office/drawing/2014/main" val="639012285"/>
                    </a:ext>
                  </a:extLst>
                </a:gridCol>
                <a:gridCol w="581685">
                  <a:extLst>
                    <a:ext uri="{9D8B030D-6E8A-4147-A177-3AD203B41FA5}">
                      <a16:colId xmlns:a16="http://schemas.microsoft.com/office/drawing/2014/main" val="2263857930"/>
                    </a:ext>
                  </a:extLst>
                </a:gridCol>
                <a:gridCol w="581685">
                  <a:extLst>
                    <a:ext uri="{9D8B030D-6E8A-4147-A177-3AD203B41FA5}">
                      <a16:colId xmlns:a16="http://schemas.microsoft.com/office/drawing/2014/main" val="3551016136"/>
                    </a:ext>
                  </a:extLst>
                </a:gridCol>
                <a:gridCol w="938861">
                  <a:extLst>
                    <a:ext uri="{9D8B030D-6E8A-4147-A177-3AD203B41FA5}">
                      <a16:colId xmlns:a16="http://schemas.microsoft.com/office/drawing/2014/main" val="3485895595"/>
                    </a:ext>
                  </a:extLst>
                </a:gridCol>
                <a:gridCol w="981958">
                  <a:extLst>
                    <a:ext uri="{9D8B030D-6E8A-4147-A177-3AD203B41FA5}">
                      <a16:colId xmlns:a16="http://schemas.microsoft.com/office/drawing/2014/main" val="1188341399"/>
                    </a:ext>
                  </a:extLst>
                </a:gridCol>
                <a:gridCol w="563527">
                  <a:extLst>
                    <a:ext uri="{9D8B030D-6E8A-4147-A177-3AD203B41FA5}">
                      <a16:colId xmlns:a16="http://schemas.microsoft.com/office/drawing/2014/main" val="4223753037"/>
                    </a:ext>
                  </a:extLst>
                </a:gridCol>
                <a:gridCol w="563527">
                  <a:extLst>
                    <a:ext uri="{9D8B030D-6E8A-4147-A177-3AD203B41FA5}">
                      <a16:colId xmlns:a16="http://schemas.microsoft.com/office/drawing/2014/main" val="2001324445"/>
                    </a:ext>
                  </a:extLst>
                </a:gridCol>
                <a:gridCol w="482580">
                  <a:extLst>
                    <a:ext uri="{9D8B030D-6E8A-4147-A177-3AD203B41FA5}">
                      <a16:colId xmlns:a16="http://schemas.microsoft.com/office/drawing/2014/main" val="12765265"/>
                    </a:ext>
                  </a:extLst>
                </a:gridCol>
                <a:gridCol w="551840">
                  <a:extLst>
                    <a:ext uri="{9D8B030D-6E8A-4147-A177-3AD203B41FA5}">
                      <a16:colId xmlns:a16="http://schemas.microsoft.com/office/drawing/2014/main" val="84359624"/>
                    </a:ext>
                  </a:extLst>
                </a:gridCol>
                <a:gridCol w="781508">
                  <a:extLst>
                    <a:ext uri="{9D8B030D-6E8A-4147-A177-3AD203B41FA5}">
                      <a16:colId xmlns:a16="http://schemas.microsoft.com/office/drawing/2014/main" val="3335827338"/>
                    </a:ext>
                  </a:extLst>
                </a:gridCol>
                <a:gridCol w="1163691">
                  <a:extLst>
                    <a:ext uri="{9D8B030D-6E8A-4147-A177-3AD203B41FA5}">
                      <a16:colId xmlns:a16="http://schemas.microsoft.com/office/drawing/2014/main" val="3877749502"/>
                    </a:ext>
                  </a:extLst>
                </a:gridCol>
                <a:gridCol w="861106">
                  <a:extLst>
                    <a:ext uri="{9D8B030D-6E8A-4147-A177-3AD203B41FA5}">
                      <a16:colId xmlns:a16="http://schemas.microsoft.com/office/drawing/2014/main" val="2360816452"/>
                    </a:ext>
                  </a:extLst>
                </a:gridCol>
                <a:gridCol w="465798">
                  <a:extLst>
                    <a:ext uri="{9D8B030D-6E8A-4147-A177-3AD203B41FA5}">
                      <a16:colId xmlns:a16="http://schemas.microsoft.com/office/drawing/2014/main" val="790562694"/>
                    </a:ext>
                  </a:extLst>
                </a:gridCol>
                <a:gridCol w="465798">
                  <a:extLst>
                    <a:ext uri="{9D8B030D-6E8A-4147-A177-3AD203B41FA5}">
                      <a16:colId xmlns:a16="http://schemas.microsoft.com/office/drawing/2014/main" val="477951615"/>
                    </a:ext>
                  </a:extLst>
                </a:gridCol>
                <a:gridCol w="465798">
                  <a:extLst>
                    <a:ext uri="{9D8B030D-6E8A-4147-A177-3AD203B41FA5}">
                      <a16:colId xmlns:a16="http://schemas.microsoft.com/office/drawing/2014/main" val="4204737429"/>
                    </a:ext>
                  </a:extLst>
                </a:gridCol>
                <a:gridCol w="500918">
                  <a:extLst>
                    <a:ext uri="{9D8B030D-6E8A-4147-A177-3AD203B41FA5}">
                      <a16:colId xmlns:a16="http://schemas.microsoft.com/office/drawing/2014/main" val="2414708735"/>
                    </a:ext>
                  </a:extLst>
                </a:gridCol>
              </a:tblGrid>
              <a:tr h="408587">
                <a:tc>
                  <a:txBody>
                    <a:bodyPr/>
                    <a:lstStyle/>
                    <a:p>
                      <a:pPr marL="274320" indent="-274320">
                        <a:lnSpc>
                          <a:spcPct val="115000"/>
                        </a:lnSpc>
                        <a:spcAft>
                          <a:spcPts val="800"/>
                        </a:spcAft>
                      </a:pPr>
                      <a:r>
                        <a:rPr lang="en-BE" sz="800" kern="100">
                          <a:effectLst/>
                        </a:rPr>
                        <a:t>Criteria</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gridSpan="6">
                  <a:txBody>
                    <a:bodyPr/>
                    <a:lstStyle/>
                    <a:p>
                      <a:pPr marL="274320" indent="-274320">
                        <a:lnSpc>
                          <a:spcPct val="115000"/>
                        </a:lnSpc>
                        <a:spcAft>
                          <a:spcPts val="800"/>
                        </a:spcAft>
                      </a:pPr>
                      <a:r>
                        <a:rPr lang="en-BE" sz="800" kern="100">
                          <a:effectLst/>
                        </a:rPr>
                        <a:t>User experience</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Sum</a:t>
                      </a:r>
                    </a:p>
                  </a:txBody>
                  <a:tcPr marL="46138" marR="46138" marT="0" marB="0"/>
                </a:tc>
                <a:tc gridSpan="7">
                  <a:txBody>
                    <a:bodyPr/>
                    <a:lstStyle/>
                    <a:p>
                      <a:pPr marL="274320" indent="-274320">
                        <a:lnSpc>
                          <a:spcPct val="115000"/>
                        </a:lnSpc>
                        <a:spcAft>
                          <a:spcPts val="800"/>
                        </a:spcAft>
                      </a:pPr>
                      <a:r>
                        <a:rPr lang="en-BE" sz="800" kern="100">
                          <a:effectLst/>
                        </a:rPr>
                        <a:t>European readiness</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Sum</a:t>
                      </a:r>
                    </a:p>
                  </a:txBody>
                  <a:tcPr marL="46138" marR="46138" marT="0" marB="0"/>
                </a:tc>
                <a:extLst>
                  <a:ext uri="{0D108BD9-81ED-4DB2-BD59-A6C34878D82A}">
                    <a16:rowId xmlns:a16="http://schemas.microsoft.com/office/drawing/2014/main" val="2418868611"/>
                  </a:ext>
                </a:extLst>
              </a:tr>
              <a:tr h="281114">
                <a:tc rowSpan="4">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gridSpan="2">
                  <a:txBody>
                    <a:bodyPr/>
                    <a:lstStyle/>
                    <a:p>
                      <a:pPr marL="274320" indent="-274320">
                        <a:lnSpc>
                          <a:spcPct val="115000"/>
                        </a:lnSpc>
                        <a:spcAft>
                          <a:spcPts val="800"/>
                        </a:spcAft>
                      </a:pPr>
                      <a:r>
                        <a:rPr lang="en-BE" sz="800" kern="100">
                          <a:effectLst/>
                        </a:rPr>
                        <a:t>Overall user satisfaction </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Average ease of scalability</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Avergae ease of deployment</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2" gridSpan="2">
                  <a:txBody>
                    <a:bodyPr/>
                    <a:lstStyle/>
                    <a:p>
                      <a:pPr marL="274320" indent="-274320">
                        <a:lnSpc>
                          <a:spcPct val="115000"/>
                        </a:lnSpc>
                        <a:spcAft>
                          <a:spcPts val="800"/>
                        </a:spcAft>
                      </a:pPr>
                      <a:r>
                        <a:rPr lang="en-BE" sz="800" kern="100">
                          <a:effectLst/>
                        </a:rPr>
                        <a:t>Deployment support</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2"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2">
                  <a:txBody>
                    <a:bodyPr/>
                    <a:lstStyle/>
                    <a:p>
                      <a:pPr marL="274320" indent="-274320">
                        <a:lnSpc>
                          <a:spcPct val="115000"/>
                        </a:lnSpc>
                        <a:spcAft>
                          <a:spcPts val="800"/>
                        </a:spcAft>
                      </a:pPr>
                      <a:r>
                        <a:rPr lang="en-BE" sz="800" kern="100">
                          <a:effectLst/>
                        </a:rPr>
                        <a:t>Social</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Governance transparency</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Language availability</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r>
                        <a:rPr lang="en-BE" sz="800" kern="100">
                          <a:effectLst/>
                        </a:rPr>
                        <a:t>Promotion of EU(-fit) solution</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3" gridSpan="3">
                  <a:txBody>
                    <a:bodyPr/>
                    <a:lstStyle/>
                    <a:p>
                      <a:pPr marL="274320" indent="-274320">
                        <a:lnSpc>
                          <a:spcPct val="115000"/>
                        </a:lnSpc>
                        <a:spcAft>
                          <a:spcPts val="800"/>
                        </a:spcAft>
                      </a:pPr>
                      <a:r>
                        <a:rPr lang="en-BE" sz="800" kern="100">
                          <a:effectLst/>
                        </a:rPr>
                        <a:t>Operational Sovereignty</a:t>
                      </a: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3"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3" hMerge="1">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tc rowSpan="4">
                  <a:txBody>
                    <a:bodyPr/>
                    <a:lstStyle/>
                    <a:p>
                      <a:pPr marL="274320" indent="-274320">
                        <a:lnSpc>
                          <a:spcPct val="115000"/>
                        </a:lnSpc>
                        <a:spcAft>
                          <a:spcPts val="800"/>
                        </a:spcAft>
                      </a:pPr>
                      <a:endParaRPr lang="en-BE" sz="800" kern="100">
                        <a:effectLst/>
                        <a:latin typeface="Aptos" panose="020B0004020202020204" pitchFamily="34" charset="0"/>
                        <a:ea typeface="Aptos" panose="020B0004020202020204" pitchFamily="34" charset="0"/>
                        <a:cs typeface="Times New Roman" panose="02020603050405020304" pitchFamily="18" charset="0"/>
                      </a:endParaRPr>
                    </a:p>
                  </a:txBody>
                  <a:tcPr marL="46138" marR="46138" marT="0" marB="0"/>
                </a:tc>
                <a:extLst>
                  <a:ext uri="{0D108BD9-81ED-4DB2-BD59-A6C34878D82A}">
                    <a16:rowId xmlns:a16="http://schemas.microsoft.com/office/drawing/2014/main" val="2027835340"/>
                  </a:ext>
                </a:extLst>
              </a:tr>
              <a:tr h="216172">
                <a:tc vMerge="1">
                  <a:txBody>
                    <a:bodyPr/>
                    <a:lstStyle/>
                    <a:p>
                      <a:endParaRPr lang="en-GB"/>
                    </a:p>
                  </a:txBody>
                  <a:tcPr/>
                </a:tc>
                <a:tc rowSpan="3">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Average overall rating</a:t>
                      </a:r>
                    </a:p>
                  </a:txBody>
                  <a:tcPr marL="46138" marR="46138" marT="0" marB="0"/>
                </a:tc>
                <a:tc rowSpan="3">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Average NPS</a:t>
                      </a:r>
                      <a:endParaRPr lang="en-BE" sz="800" kern="100">
                        <a:effectLst/>
                        <a:latin typeface="Aptos"/>
                        <a:ea typeface="Aptos" panose="020B0004020202020204" pitchFamily="34" charset="0"/>
                        <a:cs typeface="Times New Roman"/>
                      </a:endParaRPr>
                    </a:p>
                  </a:txBody>
                  <a:tcPr marL="46138" marR="46138" marT="0" marB="0"/>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2496204520"/>
                  </a:ext>
                </a:extLst>
              </a:tr>
              <a:tr h="168521">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Included deployment docs</a:t>
                      </a:r>
                      <a:endParaRPr lang="en-BE" sz="800" kern="100">
                        <a:effectLst/>
                        <a:latin typeface="Aptos"/>
                        <a:ea typeface="Aptos" panose="020B0004020202020204" pitchFamily="34" charset="0"/>
                        <a:cs typeface="Times New Roman"/>
                      </a:endParaRPr>
                    </a:p>
                  </a:txBody>
                  <a:tcPr marL="46138" marR="46138" marT="0" marB="0"/>
                </a:tc>
                <a:tc rowSpan="2">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Included supporting docs</a:t>
                      </a:r>
                      <a:endParaRPr lang="en-BE" sz="800" kern="100">
                        <a:effectLst/>
                        <a:latin typeface="Aptos"/>
                        <a:ea typeface="Aptos" panose="020B0004020202020204" pitchFamily="34" charset="0"/>
                        <a:cs typeface="Times New Roman"/>
                      </a:endParaRPr>
                    </a:p>
                  </a:txBody>
                  <a:tcPr marL="46138" marR="46138" marT="0" marB="0"/>
                </a:tc>
                <a:tc vMerge="1">
                  <a:txBody>
                    <a:bodyPr/>
                    <a:lstStyle/>
                    <a:p>
                      <a:endParaRPr lang="en-GB"/>
                    </a:p>
                  </a:txBody>
                  <a:tcPr/>
                </a:tc>
                <a:tc rowSpan="2">
                  <a:txBody>
                    <a:bodyPr/>
                    <a:lstStyle/>
                    <a:p>
                      <a:r>
                        <a:rPr lang="en-BE" sz="800" kern="100">
                          <a:effectLst/>
                          <a:latin typeface="Aptos"/>
                          <a:ea typeface="Aptos" panose="020B0004020202020204" pitchFamily="34" charset="0"/>
                          <a:cs typeface="Times New Roman"/>
                        </a:rPr>
                        <a:t>Gender balance</a:t>
                      </a:r>
                      <a:endParaRPr lang="en-GB">
                        <a:latin typeface="Aptos"/>
                        <a:cs typeface="Times New Roman"/>
                      </a:endParaRPr>
                    </a:p>
                  </a:txBody>
                  <a:tcPr marL="46138" marR="46138" marT="0" marB="0"/>
                </a:tc>
                <a:tc vMerge="1">
                  <a:txBody>
                    <a:bodyPr/>
                    <a:lstStyle/>
                    <a:p>
                      <a:endParaRPr lang="en-GB"/>
                    </a:p>
                  </a:txBody>
                  <a:tcPr/>
                </a:tc>
                <a:tc vMerge="1">
                  <a:txBody>
                    <a:bodyPr/>
                    <a:lstStyle/>
                    <a:p>
                      <a:endParaRPr lang="en-GB"/>
                    </a:p>
                  </a:txBody>
                  <a:tcPr/>
                </a:tc>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3794559438"/>
                  </a:ext>
                </a:extLst>
              </a:tr>
              <a:tr h="66580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Data located in EU?</a:t>
                      </a:r>
                      <a:endParaRPr lang="en-BE" sz="8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HQ in the EU?</a:t>
                      </a:r>
                      <a:endParaRPr lang="en-BE" sz="800" kern="100">
                        <a:effectLst/>
                        <a:latin typeface="Aptos"/>
                        <a:ea typeface="Aptos" panose="020B0004020202020204" pitchFamily="34" charset="0"/>
                        <a:cs typeface="Times New Roman"/>
                      </a:endParaRPr>
                    </a:p>
                  </a:txBody>
                  <a:tcPr marL="46138" marR="46138" marT="0" marB="0"/>
                </a:tc>
                <a:tc>
                  <a:txBody>
                    <a:bodyPr/>
                    <a:lstStyle/>
                    <a:p>
                      <a:pPr marL="274320" indent="-274320">
                        <a:lnSpc>
                          <a:spcPct val="115000"/>
                        </a:lnSpc>
                        <a:spcAft>
                          <a:spcPts val="800"/>
                        </a:spcAft>
                      </a:pPr>
                      <a:r>
                        <a:rPr lang="en-GB" sz="800" kern="100">
                          <a:effectLst/>
                          <a:latin typeface="Aptos"/>
                          <a:ea typeface="Aptos" panose="020B0004020202020204" pitchFamily="34" charset="0"/>
                          <a:cs typeface="Times New Roman"/>
                        </a:rPr>
                        <a:t>Distribution of fte</a:t>
                      </a:r>
                      <a:endParaRPr lang="en-BE" sz="800" kern="100">
                        <a:effectLst/>
                        <a:latin typeface="Aptos"/>
                        <a:ea typeface="Aptos" panose="020B0004020202020204" pitchFamily="34" charset="0"/>
                        <a:cs typeface="Times New Roman"/>
                      </a:endParaRPr>
                    </a:p>
                  </a:txBody>
                  <a:tcPr marL="46138" marR="46138" marT="0" marB="0"/>
                </a:tc>
                <a:tc vMerge="1">
                  <a:txBody>
                    <a:bodyPr/>
                    <a:lstStyle/>
                    <a:p>
                      <a:endParaRPr lang="en-GB"/>
                    </a:p>
                  </a:txBody>
                  <a:tcPr/>
                </a:tc>
                <a:extLst>
                  <a:ext uri="{0D108BD9-81ED-4DB2-BD59-A6C34878D82A}">
                    <a16:rowId xmlns:a16="http://schemas.microsoft.com/office/drawing/2014/main" val="168400940"/>
                  </a:ext>
                </a:extLst>
              </a:tr>
              <a:tr h="250674">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NRD Cyber Security</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0,25 </a:t>
                      </a:r>
                    </a:p>
                    <a:p>
                      <a:pPr marL="274320" lvl="0" indent="-274320">
                        <a:lnSpc>
                          <a:spcPct val="114999"/>
                        </a:lnSpc>
                        <a:spcAft>
                          <a:spcPts val="800"/>
                        </a:spcAft>
                        <a:buNone/>
                      </a:pPr>
                      <a:r>
                        <a:rPr lang="en-BE" sz="800" kern="100">
                          <a:effectLst/>
                          <a:latin typeface="Aptos"/>
                          <a:ea typeface="Aptos" panose="020B0004020202020204" pitchFamily="34" charset="0"/>
                          <a:cs typeface="Times New Roman"/>
                        </a:rPr>
                        <a:t>(5)</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4,0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2,0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2,0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3,0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2,70</a:t>
                      </a:r>
                      <a:endParaRPr lang="en-US"/>
                    </a:p>
                    <a:p>
                      <a:pPr marL="274320" lvl="0" indent="-274320">
                        <a:lnSpc>
                          <a:spcPct val="114999"/>
                        </a:lnSpc>
                        <a:spcAft>
                          <a:spcPts val="800"/>
                        </a:spcAft>
                        <a:buNone/>
                      </a:pPr>
                      <a:r>
                        <a:rPr lang="en-US" sz="800" kern="100">
                          <a:effectLst/>
                          <a:latin typeface="Aptos"/>
                          <a:cs typeface="Times New Roman"/>
                        </a:rPr>
                        <a:t>(5)</a:t>
                      </a:r>
                    </a:p>
                  </a:txBody>
                  <a:tcPr marL="46138" marR="46138" marT="0" marB="0"/>
                </a:tc>
                <a:extLst>
                  <a:ext uri="{0D108BD9-81ED-4DB2-BD59-A6C34878D82A}">
                    <a16:rowId xmlns:a16="http://schemas.microsoft.com/office/drawing/2014/main" val="304943099"/>
                  </a:ext>
                </a:extLst>
              </a:tr>
              <a:tr h="410489">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SAMA Partners</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0,25</a:t>
                      </a:r>
                    </a:p>
                    <a:p>
                      <a:pPr marL="274320" lvl="0" indent="-274320">
                        <a:lnSpc>
                          <a:spcPct val="114999"/>
                        </a:lnSpc>
                        <a:spcAft>
                          <a:spcPts val="800"/>
                        </a:spcAft>
                        <a:buNone/>
                      </a:pPr>
                      <a:r>
                        <a:rPr lang="en-US" sz="800" kern="100">
                          <a:effectLst/>
                          <a:latin typeface="Aptos"/>
                          <a:cs typeface="Times New Roman"/>
                        </a:rPr>
                        <a:t>(5)</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2,0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1,0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4,0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3,0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0,0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5,0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2,0</a:t>
                      </a:r>
                    </a:p>
                  </a:txBody>
                  <a:tcPr marL="46138" marR="46138" marT="0" marB="0"/>
                </a:tc>
                <a:tc>
                  <a:txBody>
                    <a:bodyPr/>
                    <a:lstStyle/>
                    <a:p>
                      <a:pPr marL="274320" indent="-274320">
                        <a:lnSpc>
                          <a:spcPct val="115000"/>
                        </a:lnSpc>
                        <a:spcAft>
                          <a:spcPts val="800"/>
                        </a:spcAft>
                      </a:pPr>
                      <a:r>
                        <a:rPr lang="en-BE" sz="800" kern="100">
                          <a:effectLst/>
                          <a:latin typeface="Aptos"/>
                          <a:ea typeface="Aptos" panose="020B0004020202020204" pitchFamily="34" charset="0"/>
                          <a:cs typeface="Times New Roman"/>
                        </a:rPr>
                        <a:t>2,10</a:t>
                      </a:r>
                    </a:p>
                    <a:p>
                      <a:pPr marL="274320" lvl="0" indent="-274320">
                        <a:lnSpc>
                          <a:spcPct val="114999"/>
                        </a:lnSpc>
                        <a:spcAft>
                          <a:spcPts val="800"/>
                        </a:spcAft>
                        <a:buNone/>
                      </a:pPr>
                      <a:r>
                        <a:rPr lang="en-US" sz="800" kern="100">
                          <a:effectLst/>
                          <a:latin typeface="Aptos"/>
                          <a:cs typeface="Times New Roman"/>
                        </a:rPr>
                        <a:t>(5)</a:t>
                      </a:r>
                    </a:p>
                  </a:txBody>
                  <a:tcPr marL="46138" marR="46138" marT="0" marB="0"/>
                </a:tc>
                <a:extLst>
                  <a:ext uri="{0D108BD9-81ED-4DB2-BD59-A6C34878D82A}">
                    <a16:rowId xmlns:a16="http://schemas.microsoft.com/office/drawing/2014/main" val="3049163015"/>
                  </a:ext>
                </a:extLst>
              </a:tr>
            </a:tbl>
          </a:graphicData>
        </a:graphic>
      </p:graphicFrame>
    </p:spTree>
    <p:extLst>
      <p:ext uri="{BB962C8B-B14F-4D97-AF65-F5344CB8AC3E}">
        <p14:creationId xmlns:p14="http://schemas.microsoft.com/office/powerpoint/2010/main" val="49171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DEF596C-6331-8992-2EC7-67EF0D6B5C2D}"/>
              </a:ext>
            </a:extLst>
          </p:cNvPr>
          <p:cNvSpPr>
            <a:spLocks noGrp="1"/>
          </p:cNvSpPr>
          <p:nvPr>
            <p:ph idx="1"/>
          </p:nvPr>
        </p:nvSpPr>
        <p:spPr>
          <a:xfrm>
            <a:off x="445885" y="1448348"/>
            <a:ext cx="9936480" cy="4331018"/>
          </a:xfrm>
        </p:spPr>
        <p:txBody>
          <a:bodyPr vert="horz" lIns="91440" tIns="45720" rIns="91440" bIns="45720" rtlCol="0" anchor="t">
            <a:normAutofit/>
          </a:bodyPr>
          <a:lstStyle/>
          <a:p>
            <a:endParaRPr lang="en-GB" b="1" dirty="0"/>
          </a:p>
          <a:p>
            <a:endParaRPr lang="en-GB" b="1" dirty="0"/>
          </a:p>
          <a:p>
            <a:pPr lvl="1"/>
            <a:endParaRPr lang="en-GB" b="1"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latin typeface="Aptos"/>
            </a:endParaRPr>
          </a:p>
          <a:p>
            <a:pPr marL="457200" lvl="1" indent="0">
              <a:buNone/>
            </a:pPr>
            <a:r>
              <a:rPr lang="en-GB" sz="1800" b="1" dirty="0">
                <a:latin typeface="Aptos"/>
              </a:rPr>
              <a:t>19 years at ESET</a:t>
            </a:r>
          </a:p>
          <a:p>
            <a:pPr marL="457200" lvl="1" indent="0">
              <a:buNone/>
            </a:pPr>
            <a:r>
              <a:rPr lang="en-GB" sz="1800" b="1" dirty="0">
                <a:latin typeface="Aptos"/>
              </a:rPr>
              <a:t>CRO at Excalibur</a:t>
            </a:r>
          </a:p>
          <a:p>
            <a:pPr marL="457200" lvl="1" indent="0">
              <a:buNone/>
            </a:pPr>
            <a:r>
              <a:rPr lang="en-GB" sz="1800" b="1" dirty="0">
                <a:latin typeface="Aptos"/>
              </a:rPr>
              <a:t>Author of the </a:t>
            </a:r>
            <a:r>
              <a:rPr lang="en-GB" sz="1800" b="1" dirty="0" err="1">
                <a:latin typeface="Aptos"/>
                <a:hlinkClick r:id="rId3"/>
              </a:rPr>
              <a:t>Substack</a:t>
            </a:r>
            <a:r>
              <a:rPr lang="en-GB" sz="1800" b="1" dirty="0">
                <a:latin typeface="Aptos"/>
                <a:hlinkClick r:id="rId3"/>
              </a:rPr>
              <a:t> Cybersecurity &amp; Business</a:t>
            </a:r>
            <a:endParaRPr lang="en-GB" sz="1800" b="1" dirty="0">
              <a:latin typeface="Aptos"/>
            </a:endParaRPr>
          </a:p>
          <a:p>
            <a:pPr marL="457200" lvl="1" indent="0">
              <a:buNone/>
            </a:pPr>
            <a:r>
              <a:rPr lang="en-GB" sz="1800" b="1" dirty="0">
                <a:latin typeface="Aptos"/>
              </a:rPr>
              <a:t>Topics: Cybersecurity, Business, Partnerships, Europe, Tools</a:t>
            </a:r>
          </a:p>
          <a:p>
            <a:pPr lvl="1"/>
            <a:endParaRPr lang="en-GB" dirty="0"/>
          </a:p>
        </p:txBody>
      </p:sp>
      <p:sp>
        <p:nvSpPr>
          <p:cNvPr id="23" name="Date Placeholder 22">
            <a:extLst>
              <a:ext uri="{FF2B5EF4-FFF2-40B4-BE49-F238E27FC236}">
                <a16:creationId xmlns:a16="http://schemas.microsoft.com/office/drawing/2014/main" id="{02478FC4-4F43-CBD1-2329-2DACBA54B2E2}"/>
              </a:ext>
            </a:extLst>
          </p:cNvPr>
          <p:cNvSpPr>
            <a:spLocks noGrp="1"/>
          </p:cNvSpPr>
          <p:nvPr>
            <p:ph type="dt" sz="half" idx="10"/>
          </p:nvPr>
        </p:nvSpPr>
        <p:spPr/>
        <p:txBody>
          <a:bodyPr/>
          <a:lstStyle/>
          <a:p>
            <a:fld id="{027C6533-AEE9-BA41-A800-9C2FEC850865}" type="datetime1">
              <a:rPr lang="en-US" smtClean="0"/>
              <a:t>10/15/24</a:t>
            </a:fld>
            <a:endParaRPr lang="en-GB"/>
          </a:p>
        </p:txBody>
      </p:sp>
      <p:sp>
        <p:nvSpPr>
          <p:cNvPr id="24" name="Slide Number Placeholder 23">
            <a:extLst>
              <a:ext uri="{FF2B5EF4-FFF2-40B4-BE49-F238E27FC236}">
                <a16:creationId xmlns:a16="http://schemas.microsoft.com/office/drawing/2014/main" id="{8DB05009-C08A-68E0-9EA5-ED40C7A566C6}"/>
              </a:ext>
            </a:extLst>
          </p:cNvPr>
          <p:cNvSpPr>
            <a:spLocks noGrp="1"/>
          </p:cNvSpPr>
          <p:nvPr>
            <p:ph type="sldNum" sz="quarter" idx="12"/>
          </p:nvPr>
        </p:nvSpPr>
        <p:spPr/>
        <p:txBody>
          <a:bodyPr/>
          <a:lstStyle/>
          <a:p>
            <a:fld id="{A27ABD7E-8178-8F4E-A75A-D36FCF48E30E}" type="slidenum">
              <a:rPr lang="en-GB" smtClean="0"/>
              <a:t>4</a:t>
            </a:fld>
            <a:endParaRPr lang="en-GB"/>
          </a:p>
        </p:txBody>
      </p:sp>
      <p:sp>
        <p:nvSpPr>
          <p:cNvPr id="12" name="TextBox 11">
            <a:extLst>
              <a:ext uri="{FF2B5EF4-FFF2-40B4-BE49-F238E27FC236}">
                <a16:creationId xmlns:a16="http://schemas.microsoft.com/office/drawing/2014/main" id="{D330B494-C4FF-4B47-4B7C-9C05545FE2D4}"/>
              </a:ext>
            </a:extLst>
          </p:cNvPr>
          <p:cNvSpPr txBox="1"/>
          <p:nvPr/>
        </p:nvSpPr>
        <p:spPr>
          <a:xfrm>
            <a:off x="4797439" y="1447999"/>
            <a:ext cx="6730946" cy="1954381"/>
          </a:xfrm>
          <a:prstGeom prst="rect">
            <a:avLst/>
          </a:prstGeom>
          <a:noFill/>
        </p:spPr>
        <p:txBody>
          <a:bodyPr wrap="square" lIns="91440" tIns="45720" rIns="91440" bIns="45720" anchor="t">
            <a:spAutoFit/>
          </a:bodyPr>
          <a:lstStyle/>
          <a:p>
            <a:pPr algn="just"/>
            <a:r>
              <a:rPr lang="en-GB" sz="1700" i="0" dirty="0">
                <a:effectLst/>
                <a:latin typeface="Aptos"/>
              </a:rPr>
              <a:t>“</a:t>
            </a:r>
            <a:r>
              <a:rPr lang="en-BE" sz="1700" i="0" dirty="0">
                <a:effectLst/>
                <a:latin typeface="Aptos"/>
              </a:rPr>
              <a:t>🇪🇺 </a:t>
            </a:r>
            <a:r>
              <a:rPr lang="en-GB" sz="1700" i="0" dirty="0">
                <a:effectLst/>
                <a:latin typeface="Aptos"/>
              </a:rPr>
              <a:t>Created by the community behind the </a:t>
            </a:r>
            <a:r>
              <a:rPr lang="en-GB" sz="1700" b="1" i="0" dirty="0">
                <a:effectLst/>
                <a:latin typeface="Aptos"/>
                <a:hlinkClick r:id="rId4">
                  <a:extLst>
                    <a:ext uri="{A12FA001-AC4F-418D-AE19-62706E023703}">
                      <ahyp:hlinkClr xmlns:ahyp="http://schemas.microsoft.com/office/drawing/2018/hyperlinkcolor" val="tx"/>
                    </a:ext>
                  </a:extLst>
                </a:hlinkClick>
              </a:rPr>
              <a:t>European Cyber Security Organisation (ECSO)</a:t>
            </a:r>
            <a:r>
              <a:rPr lang="en-GB" sz="1700" i="0" dirty="0">
                <a:effectLst/>
                <a:latin typeface="Aptos"/>
              </a:rPr>
              <a:t>, it satisfies the expectations of both customers and vendors when it comes to considering what is important for the </a:t>
            </a:r>
            <a:r>
              <a:rPr lang="en-GB" sz="1700" dirty="0">
                <a:latin typeface="Aptos"/>
              </a:rPr>
              <a:t>E</a:t>
            </a:r>
            <a:r>
              <a:rPr lang="en-GB" sz="1700" i="0" dirty="0">
                <a:effectLst/>
                <a:latin typeface="Aptos"/>
              </a:rPr>
              <a:t>uropean market and providing an alternative the traditional research and evaluations from the traditional analyst firms.</a:t>
            </a:r>
            <a:r>
              <a:rPr lang="en-GB" sz="1700" dirty="0">
                <a:latin typeface="Aptos"/>
              </a:rPr>
              <a:t>                                     </a:t>
            </a:r>
            <a:br>
              <a:rPr lang="en-GB" i="0" dirty="0">
                <a:effectLst/>
                <a:latin typeface="Aptos"/>
              </a:rPr>
            </a:br>
            <a:br>
              <a:rPr lang="en-GB" i="0" dirty="0">
                <a:effectLst/>
                <a:latin typeface="Aptos"/>
              </a:rPr>
            </a:br>
            <a:r>
              <a:rPr lang="en-GB" b="1" dirty="0">
                <a:latin typeface="Aptos"/>
              </a:rPr>
              <a:t>  </a:t>
            </a:r>
            <a:r>
              <a:rPr lang="en-GB" b="1" i="0" dirty="0">
                <a:effectLst/>
                <a:latin typeface="Aptos"/>
              </a:rPr>
              <a:t>I am very proud of have participated of this project</a:t>
            </a:r>
            <a:r>
              <a:rPr lang="en-GB" dirty="0">
                <a:latin typeface="Aptos"/>
              </a:rPr>
              <a:t>!"</a:t>
            </a:r>
            <a:endParaRPr lang="en-US" dirty="0">
              <a:latin typeface="Aptos"/>
            </a:endParaRPr>
          </a:p>
        </p:txBody>
      </p:sp>
      <p:pic>
        <p:nvPicPr>
          <p:cNvPr id="1026" name="Picture 2" descr="LinkedIn Logo, LinkedIn Symbol Meaning, History and Evolution">
            <a:hlinkClick r:id="rId5"/>
            <a:extLst>
              <a:ext uri="{FF2B5EF4-FFF2-40B4-BE49-F238E27FC236}">
                <a16:creationId xmlns:a16="http://schemas.microsoft.com/office/drawing/2014/main" id="{5CCFCCD4-F297-F910-E253-FC172DD447B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662578" y="4965073"/>
            <a:ext cx="1038367" cy="8193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with a beard and mustache&#10;&#10;Description automatically generated">
            <a:extLst>
              <a:ext uri="{FF2B5EF4-FFF2-40B4-BE49-F238E27FC236}">
                <a16:creationId xmlns:a16="http://schemas.microsoft.com/office/drawing/2014/main" id="{B0666F7C-6CF4-47A5-A084-83F943688277}"/>
              </a:ext>
            </a:extLst>
          </p:cNvPr>
          <p:cNvPicPr>
            <a:picLocks noChangeAspect="1"/>
          </p:cNvPicPr>
          <p:nvPr/>
        </p:nvPicPr>
        <p:blipFill>
          <a:blip r:embed="rId8">
            <a:alphaModFix/>
          </a:blip>
          <a:stretch>
            <a:fillRect/>
          </a:stretch>
        </p:blipFill>
        <p:spPr>
          <a:xfrm>
            <a:off x="431800" y="1453198"/>
            <a:ext cx="4013200" cy="2315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64">
            <a:extLst>
              <a:ext uri="{FF2B5EF4-FFF2-40B4-BE49-F238E27FC236}">
                <a16:creationId xmlns:a16="http://schemas.microsoft.com/office/drawing/2014/main" id="{B59D83F3-F6E2-D149-DEFB-BD2CCA550F9E}"/>
              </a:ext>
            </a:extLst>
          </p:cNvPr>
          <p:cNvSpPr>
            <a:spLocks/>
          </p:cNvSpPr>
          <p:nvPr/>
        </p:nvSpPr>
        <p:spPr>
          <a:xfrm>
            <a:off x="11989835" y="-190"/>
            <a:ext cx="373467" cy="7226803"/>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0" tIns="243840" rIns="0" bIns="243840" rtlCol="0" anchor="ctr" anchorCtr="0"/>
          <a:lstStyle/>
          <a:p>
            <a:pPr algn="ctr"/>
            <a:endParaRPr lang="en-US" sz="3733">
              <a:solidFill>
                <a:srgbClr val="FFFFFF"/>
              </a:solidFill>
            </a:endParaRPr>
          </a:p>
        </p:txBody>
      </p:sp>
    </p:spTree>
    <p:extLst>
      <p:ext uri="{BB962C8B-B14F-4D97-AF65-F5344CB8AC3E}">
        <p14:creationId xmlns:p14="http://schemas.microsoft.com/office/powerpoint/2010/main" val="380577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2DE31-A511-35DA-D74A-CA2A21199D49}"/>
            </a:ext>
          </a:extLst>
        </p:cNvPr>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87C38B27-24B4-36D9-D3AA-796EC8A674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11" name="Object 10" hidden="1">
                        <a:extLst>
                          <a:ext uri="{FF2B5EF4-FFF2-40B4-BE49-F238E27FC236}">
                            <a16:creationId xmlns:a16="http://schemas.microsoft.com/office/drawing/2014/main" id="{87C38B27-24B4-36D9-D3AA-796EC8A674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27E3665E-C3C7-E306-4471-F4B7AE98FD6B}"/>
              </a:ext>
            </a:extLst>
          </p:cNvPr>
          <p:cNvSpPr>
            <a:spLocks noGrp="1"/>
          </p:cNvSpPr>
          <p:nvPr>
            <p:ph type="body" sz="quarter" idx="10"/>
          </p:nvPr>
        </p:nvSpPr>
        <p:spPr/>
        <p:txBody>
          <a:bodyPr/>
          <a:lstStyle/>
          <a:p>
            <a:pPr marL="0" indent="0">
              <a:buNone/>
            </a:pPr>
            <a:r>
              <a:rPr lang="en-GB"/>
              <a:t>The </a:t>
            </a:r>
            <a:r>
              <a:rPr lang="en-GB" err="1"/>
              <a:t>Cyberhive</a:t>
            </a:r>
            <a:r>
              <a:rPr lang="en-GB"/>
              <a:t> Matrix ™</a:t>
            </a:r>
            <a:endParaRPr lang="en-BE"/>
          </a:p>
        </p:txBody>
      </p:sp>
    </p:spTree>
    <p:extLst>
      <p:ext uri="{BB962C8B-B14F-4D97-AF65-F5344CB8AC3E}">
        <p14:creationId xmlns:p14="http://schemas.microsoft.com/office/powerpoint/2010/main" val="8280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F49EF-8AEF-68FB-D3DC-31F7756CD7E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6EA1116-7B43-324C-B5C9-AE905F94E811}"/>
              </a:ext>
            </a:extLst>
          </p:cNvPr>
          <p:cNvSpPr>
            <a:spLocks/>
          </p:cNvSpPr>
          <p:nvPr/>
        </p:nvSpPr>
        <p:spPr>
          <a:xfrm>
            <a:off x="4591095" y="3299765"/>
            <a:ext cx="3008546" cy="2415235"/>
          </a:xfrm>
          <a:prstGeom prst="rect">
            <a:avLst/>
          </a:prstGeom>
        </p:spPr>
        <p:txBody>
          <a:bodyPr wrap="square" lIns="46800" rIns="46800">
            <a:noAutofit/>
          </a:bodyPr>
          <a:lstStyle/>
          <a:p>
            <a:pPr fontAlgn="base">
              <a:spcBef>
                <a:spcPct val="0"/>
              </a:spcBef>
              <a:spcAft>
                <a:spcPct val="0"/>
              </a:spcAft>
            </a:pPr>
            <a:r>
              <a:rPr lang="en-GB" sz="1600" b="1">
                <a:latin typeface="+mj-lt"/>
                <a:cs typeface="Arial" charset="0"/>
              </a:rPr>
              <a:t>The </a:t>
            </a:r>
            <a:r>
              <a:rPr lang="en-GB" sz="1600" b="1" err="1">
                <a:latin typeface="+mj-lt"/>
                <a:cs typeface="Arial" charset="0"/>
              </a:rPr>
              <a:t>Cyberhive</a:t>
            </a:r>
            <a:r>
              <a:rPr lang="en-GB" sz="1600" b="1">
                <a:latin typeface="+mj-lt"/>
                <a:cs typeface="Arial" charset="0"/>
              </a:rPr>
              <a:t> Matrix puts the spotlight on European solutions. </a:t>
            </a:r>
          </a:p>
          <a:p>
            <a:pPr fontAlgn="base">
              <a:spcBef>
                <a:spcPct val="0"/>
              </a:spcBef>
              <a:spcAft>
                <a:spcPct val="0"/>
              </a:spcAft>
            </a:pPr>
            <a:endParaRPr lang="en-GB" sz="1600">
              <a:latin typeface="+mj-lt"/>
              <a:cs typeface="Arial" charset="0"/>
            </a:endParaRPr>
          </a:p>
          <a:p>
            <a:pPr marL="285750" indent="-285750" fontAlgn="base">
              <a:spcBef>
                <a:spcPct val="0"/>
              </a:spcBef>
              <a:spcAft>
                <a:spcPct val="0"/>
              </a:spcAft>
              <a:buFont typeface="Arial" panose="020B0604020202020204" pitchFamily="34" charset="0"/>
              <a:buChar char="•"/>
            </a:pPr>
            <a:r>
              <a:rPr lang="en-GB" sz="1400">
                <a:latin typeface="+mj-lt"/>
                <a:cs typeface="Arial" charset="0"/>
              </a:rPr>
              <a:t>Making the user experience and European-tailored fit of solutions central in the criteria. </a:t>
            </a:r>
          </a:p>
          <a:p>
            <a:pPr marL="285750" indent="-285750" fontAlgn="base">
              <a:spcBef>
                <a:spcPct val="0"/>
              </a:spcBef>
              <a:spcAft>
                <a:spcPct val="0"/>
              </a:spcAft>
              <a:buFont typeface="Arial" panose="020B0604020202020204" pitchFamily="34" charset="0"/>
              <a:buChar char="•"/>
            </a:pPr>
            <a:r>
              <a:rPr lang="en-GB" sz="1400">
                <a:latin typeface="+mj-lt"/>
                <a:cs typeface="Arial" charset="0"/>
              </a:rPr>
              <a:t>Focus on SMEs: no need for analysts or unnecessary calls or extensive surveys</a:t>
            </a:r>
          </a:p>
        </p:txBody>
      </p:sp>
      <p:sp>
        <p:nvSpPr>
          <p:cNvPr id="7" name="Rectangle 6">
            <a:extLst>
              <a:ext uri="{FF2B5EF4-FFF2-40B4-BE49-F238E27FC236}">
                <a16:creationId xmlns:a16="http://schemas.microsoft.com/office/drawing/2014/main" id="{9561CF8D-8426-D138-A491-980D3F67E5B5}"/>
              </a:ext>
            </a:extLst>
          </p:cNvPr>
          <p:cNvSpPr>
            <a:spLocks/>
          </p:cNvSpPr>
          <p:nvPr/>
        </p:nvSpPr>
        <p:spPr>
          <a:xfrm>
            <a:off x="8607779" y="3299765"/>
            <a:ext cx="3256272" cy="2415235"/>
          </a:xfrm>
          <a:prstGeom prst="rect">
            <a:avLst/>
          </a:prstGeom>
        </p:spPr>
        <p:txBody>
          <a:bodyPr wrap="square" lIns="46800" rIns="46800">
            <a:noAutofit/>
          </a:bodyPr>
          <a:lstStyle/>
          <a:p>
            <a:pPr fontAlgn="base">
              <a:spcBef>
                <a:spcPct val="0"/>
              </a:spcBef>
              <a:spcAft>
                <a:spcPct val="0"/>
              </a:spcAft>
            </a:pPr>
            <a:r>
              <a:rPr lang="en-GB" sz="1600" b="1" dirty="0">
                <a:latin typeface="+mj-lt"/>
                <a:cs typeface="Arial" charset="0"/>
              </a:rPr>
              <a:t>I</a:t>
            </a:r>
            <a:r>
              <a:rPr kumimoji="0" lang="en-GB" sz="1600" b="1" i="0" u="none" strike="noStrike" kern="1200" cap="none" spc="0" normalizeH="0" baseline="0" noProof="0" dirty="0" err="1">
                <a:ln>
                  <a:noFill/>
                </a:ln>
                <a:effectLst/>
                <a:uLnTx/>
                <a:uFillTx/>
                <a:latin typeface="+mj-lt"/>
                <a:ea typeface="+mn-ea"/>
                <a:cs typeface="Arial" charset="0"/>
              </a:rPr>
              <a:t>nitiated</a:t>
            </a:r>
            <a:r>
              <a:rPr kumimoji="0" lang="en-GB" sz="1600" b="1" i="0" u="none" strike="noStrike" kern="1200" cap="none" spc="0" normalizeH="0" baseline="0" noProof="0" dirty="0">
                <a:ln>
                  <a:noFill/>
                </a:ln>
                <a:effectLst/>
                <a:uLnTx/>
                <a:uFillTx/>
                <a:latin typeface="+mj-lt"/>
                <a:ea typeface="+mn-ea"/>
                <a:cs typeface="Arial" charset="0"/>
              </a:rPr>
              <a:t> by ECSO and strongly supported by the European industry.</a:t>
            </a:r>
            <a:endParaRPr lang="en-GB" sz="1600" b="1" dirty="0">
              <a:latin typeface="+mj-lt"/>
              <a:cs typeface="Arial" charset="0"/>
            </a:endParaRPr>
          </a:p>
          <a:p>
            <a:pPr marL="285750" indent="-285750" fontAlgn="base">
              <a:spcBef>
                <a:spcPct val="0"/>
              </a:spcBef>
              <a:spcAft>
                <a:spcPct val="0"/>
              </a:spcAft>
              <a:buFont typeface="Arial" panose="020B0604020202020204" pitchFamily="34" charset="0"/>
              <a:buChar char="•"/>
            </a:pPr>
            <a:endParaRPr lang="en-GB" sz="1600" dirty="0">
              <a:latin typeface="+mj-lt"/>
              <a:cs typeface="Arial" charset="0"/>
            </a:endParaRPr>
          </a:p>
          <a:p>
            <a:pPr marL="285750" indent="-285750" fontAlgn="base">
              <a:spcBef>
                <a:spcPct val="0"/>
              </a:spcBef>
              <a:spcAft>
                <a:spcPct val="0"/>
              </a:spcAft>
              <a:buFont typeface="Arial" panose="020B0604020202020204" pitchFamily="34" charset="0"/>
              <a:buChar char="•"/>
            </a:pPr>
            <a:r>
              <a:rPr lang="en-GB" sz="1400" dirty="0">
                <a:latin typeface="+mj-lt"/>
                <a:cs typeface="Arial" charset="0"/>
              </a:rPr>
              <a:t>Done in a </a:t>
            </a:r>
            <a:r>
              <a:rPr lang="en-GB" sz="1400" b="1" dirty="0">
                <a:latin typeface="+mj-lt"/>
                <a:cs typeface="Arial" charset="0"/>
              </a:rPr>
              <a:t>trustworthy</a:t>
            </a:r>
            <a:r>
              <a:rPr lang="en-GB" sz="1400" dirty="0">
                <a:latin typeface="+mj-lt"/>
                <a:cs typeface="Arial" charset="0"/>
              </a:rPr>
              <a:t>, </a:t>
            </a:r>
            <a:r>
              <a:rPr lang="en-GB" sz="1400" b="1" dirty="0">
                <a:latin typeface="+mj-lt"/>
                <a:cs typeface="Arial" charset="0"/>
              </a:rPr>
              <a:t>replicable</a:t>
            </a:r>
            <a:r>
              <a:rPr lang="en-GB" sz="1400" dirty="0">
                <a:latin typeface="+mj-lt"/>
                <a:cs typeface="Arial" charset="0"/>
              </a:rPr>
              <a:t>, and </a:t>
            </a:r>
            <a:r>
              <a:rPr lang="en-GB" sz="1400" b="1" dirty="0">
                <a:latin typeface="+mj-lt"/>
                <a:cs typeface="Arial" charset="0"/>
              </a:rPr>
              <a:t>useful</a:t>
            </a:r>
            <a:r>
              <a:rPr lang="en-GB" sz="1400" dirty="0">
                <a:latin typeface="+mj-lt"/>
                <a:cs typeface="Arial" charset="0"/>
              </a:rPr>
              <a:t> way by catering the needs of different users</a:t>
            </a:r>
          </a:p>
          <a:p>
            <a:pPr marL="285750" indent="-285750" fontAlgn="base">
              <a:spcBef>
                <a:spcPct val="0"/>
              </a:spcBef>
              <a:spcAft>
                <a:spcPct val="0"/>
              </a:spcAft>
              <a:buFont typeface="Arial" panose="020B0604020202020204" pitchFamily="34" charset="0"/>
              <a:buChar char="•"/>
            </a:pPr>
            <a:r>
              <a:rPr lang="en-GB" sz="1400" dirty="0">
                <a:latin typeface="+mj-lt"/>
                <a:cs typeface="Arial" charset="0"/>
              </a:rPr>
              <a:t>Users are part of the development</a:t>
            </a:r>
          </a:p>
        </p:txBody>
      </p:sp>
      <p:sp>
        <p:nvSpPr>
          <p:cNvPr id="8" name="Rectangle 7">
            <a:extLst>
              <a:ext uri="{FF2B5EF4-FFF2-40B4-BE49-F238E27FC236}">
                <a16:creationId xmlns:a16="http://schemas.microsoft.com/office/drawing/2014/main" id="{311C4AE9-4324-FB35-9548-1D151BD4FBE3}"/>
              </a:ext>
            </a:extLst>
          </p:cNvPr>
          <p:cNvSpPr>
            <a:spLocks/>
          </p:cNvSpPr>
          <p:nvPr/>
        </p:nvSpPr>
        <p:spPr>
          <a:xfrm>
            <a:off x="574411" y="3299765"/>
            <a:ext cx="3008546" cy="2415235"/>
          </a:xfrm>
          <a:prstGeom prst="rect">
            <a:avLst/>
          </a:prstGeom>
        </p:spPr>
        <p:txBody>
          <a:bodyPr wrap="square" lIns="46800" rIns="46800">
            <a:noAutofit/>
          </a:bodyPr>
          <a:lstStyle/>
          <a:p>
            <a:pPr fontAlgn="base">
              <a:spcBef>
                <a:spcPct val="0"/>
              </a:spcBef>
              <a:spcAft>
                <a:spcPct val="0"/>
              </a:spcAft>
            </a:pPr>
            <a:r>
              <a:rPr lang="en-GB" sz="1600" b="1">
                <a:latin typeface="+mj-lt"/>
                <a:cs typeface="Arial" charset="0"/>
              </a:rPr>
              <a:t>A simple tool that evaluates European cybersecurity solutions</a:t>
            </a:r>
            <a:br>
              <a:rPr lang="en-GB" sz="1600" b="1">
                <a:latin typeface="+mj-lt"/>
                <a:cs typeface="Arial" charset="0"/>
              </a:rPr>
            </a:br>
            <a:endParaRPr lang="en-GB" sz="1600" b="1">
              <a:latin typeface="+mj-lt"/>
              <a:cs typeface="Arial" charset="0"/>
            </a:endParaRPr>
          </a:p>
          <a:p>
            <a:pPr marL="285750" indent="-285750" fontAlgn="base">
              <a:spcBef>
                <a:spcPct val="0"/>
              </a:spcBef>
              <a:spcAft>
                <a:spcPct val="0"/>
              </a:spcAft>
              <a:buFont typeface="Arial" panose="020B0604020202020204" pitchFamily="34" charset="0"/>
              <a:buChar char="•"/>
            </a:pPr>
            <a:r>
              <a:rPr lang="en-GB" sz="1400">
                <a:latin typeface="+mj-lt"/>
                <a:cs typeface="Arial" charset="0"/>
              </a:rPr>
              <a:t>The evaluation revolves around the 3 criteria: </a:t>
            </a:r>
            <a:r>
              <a:rPr lang="en-GB" sz="1400" b="1">
                <a:latin typeface="+mj-lt"/>
                <a:cs typeface="Arial" charset="0"/>
              </a:rPr>
              <a:t>solution</a:t>
            </a:r>
            <a:r>
              <a:rPr lang="en-GB" sz="1400">
                <a:latin typeface="+mj-lt"/>
                <a:cs typeface="Arial" charset="0"/>
              </a:rPr>
              <a:t>, </a:t>
            </a:r>
            <a:r>
              <a:rPr lang="en-GB" sz="1400" b="1">
                <a:latin typeface="+mj-lt"/>
                <a:cs typeface="Arial" charset="0"/>
              </a:rPr>
              <a:t>European readiness</a:t>
            </a:r>
            <a:r>
              <a:rPr lang="en-GB" sz="1400">
                <a:latin typeface="+mj-lt"/>
                <a:cs typeface="Arial" charset="0"/>
              </a:rPr>
              <a:t>, and the </a:t>
            </a:r>
            <a:r>
              <a:rPr lang="en-GB" sz="1400" b="1">
                <a:latin typeface="+mj-lt"/>
                <a:cs typeface="Arial" charset="0"/>
              </a:rPr>
              <a:t>company </a:t>
            </a:r>
            <a:r>
              <a:rPr lang="en-GB" sz="1400">
                <a:latin typeface="+mj-lt"/>
                <a:cs typeface="Arial" charset="0"/>
              </a:rPr>
              <a:t>(extended in special half-year investor editions)</a:t>
            </a:r>
          </a:p>
        </p:txBody>
      </p:sp>
      <p:cxnSp>
        <p:nvCxnSpPr>
          <p:cNvPr id="9" name="Straight Connector 8">
            <a:extLst>
              <a:ext uri="{FF2B5EF4-FFF2-40B4-BE49-F238E27FC236}">
                <a16:creationId xmlns:a16="http://schemas.microsoft.com/office/drawing/2014/main" id="{EE0E3F52-D71F-FADF-2587-6FD20E40A309}"/>
              </a:ext>
            </a:extLst>
          </p:cNvPr>
          <p:cNvCxnSpPr>
            <a:cxnSpLocks/>
          </p:cNvCxnSpPr>
          <p:nvPr/>
        </p:nvCxnSpPr>
        <p:spPr>
          <a:xfrm>
            <a:off x="1322982" y="2898538"/>
            <a:ext cx="1511405" cy="0"/>
          </a:xfrm>
          <a:prstGeom prst="line">
            <a:avLst/>
          </a:prstGeom>
          <a:ln w="28575" cap="flat" cmpd="sng" algn="ctr">
            <a:solidFill>
              <a:srgbClr val="FED00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48B6D2E-431F-A3F9-BE64-EB3E965F100C}"/>
              </a:ext>
            </a:extLst>
          </p:cNvPr>
          <p:cNvCxnSpPr>
            <a:cxnSpLocks/>
          </p:cNvCxnSpPr>
          <p:nvPr/>
        </p:nvCxnSpPr>
        <p:spPr>
          <a:xfrm>
            <a:off x="9356350" y="2898538"/>
            <a:ext cx="1511405" cy="0"/>
          </a:xfrm>
          <a:prstGeom prst="line">
            <a:avLst/>
          </a:prstGeom>
          <a:ln w="28575" cap="flat" cmpd="sng" algn="ctr">
            <a:solidFill>
              <a:srgbClr val="FED00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CDF0242-B824-83E3-8EFE-A8ADC4A17477}"/>
              </a:ext>
            </a:extLst>
          </p:cNvPr>
          <p:cNvCxnSpPr>
            <a:cxnSpLocks/>
          </p:cNvCxnSpPr>
          <p:nvPr/>
        </p:nvCxnSpPr>
        <p:spPr>
          <a:xfrm>
            <a:off x="5339666" y="2898538"/>
            <a:ext cx="1511405" cy="0"/>
          </a:xfrm>
          <a:prstGeom prst="line">
            <a:avLst/>
          </a:prstGeom>
          <a:ln w="28575" cap="flat" cmpd="sng" algn="ctr">
            <a:solidFill>
              <a:srgbClr val="FED00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3" name="Graphic 12" descr="Professor male with solid fill">
            <a:extLst>
              <a:ext uri="{FF2B5EF4-FFF2-40B4-BE49-F238E27FC236}">
                <a16:creationId xmlns:a16="http://schemas.microsoft.com/office/drawing/2014/main" id="{BC13608E-88F1-0877-6385-3A70016923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21484" y="1582912"/>
            <a:ext cx="914400" cy="914400"/>
          </a:xfrm>
          <a:prstGeom prst="rect">
            <a:avLst/>
          </a:prstGeom>
        </p:spPr>
      </p:pic>
      <p:sp>
        <p:nvSpPr>
          <p:cNvPr id="18" name="Title 34">
            <a:extLst>
              <a:ext uri="{FF2B5EF4-FFF2-40B4-BE49-F238E27FC236}">
                <a16:creationId xmlns:a16="http://schemas.microsoft.com/office/drawing/2014/main" id="{A4ADA5DA-35B0-DA6B-B702-BDC64F6BF963}"/>
              </a:ext>
            </a:extLst>
          </p:cNvPr>
          <p:cNvSpPr txBox="1">
            <a:spLocks/>
          </p:cNvSpPr>
          <p:nvPr/>
        </p:nvSpPr>
        <p:spPr>
          <a:xfrm>
            <a:off x="425354" y="404664"/>
            <a:ext cx="11342769" cy="77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t>The </a:t>
            </a:r>
            <a:r>
              <a:rPr lang="en-GB" sz="3600" err="1"/>
              <a:t>Cyberhive</a:t>
            </a:r>
            <a:r>
              <a:rPr lang="en-GB" sz="3600"/>
              <a:t> Matrix™</a:t>
            </a:r>
            <a:endParaRPr lang="en-GB" sz="3400"/>
          </a:p>
        </p:txBody>
      </p:sp>
      <p:sp>
        <p:nvSpPr>
          <p:cNvPr id="19" name="Text Placeholder 17">
            <a:extLst>
              <a:ext uri="{FF2B5EF4-FFF2-40B4-BE49-F238E27FC236}">
                <a16:creationId xmlns:a16="http://schemas.microsoft.com/office/drawing/2014/main" id="{AF8250F5-5A72-17A6-5D0E-C5DF7237422D}"/>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The </a:t>
            </a:r>
            <a:r>
              <a:rPr lang="en-GB" sz="12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Cyberhive</a:t>
            </a:r>
            <a:r>
              <a:rPr lang="en-GB" sz="12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Matrix</a:t>
            </a:r>
            <a:r>
              <a:rPr lang="en-GB" sz="1200" dirty="0"/>
              <a:t> explained</a:t>
            </a:r>
            <a:endParaRPr lang="en-BE" sz="1200" dirty="0"/>
          </a:p>
        </p:txBody>
      </p:sp>
      <p:pic>
        <p:nvPicPr>
          <p:cNvPr id="21" name="Graphic 20" descr="Completed with solid fill">
            <a:extLst>
              <a:ext uri="{FF2B5EF4-FFF2-40B4-BE49-F238E27FC236}">
                <a16:creationId xmlns:a16="http://schemas.microsoft.com/office/drawing/2014/main" id="{A9F07725-9095-D29B-3AE4-A0C9F6CA50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39666" y="1387133"/>
            <a:ext cx="1511405" cy="1511405"/>
          </a:xfrm>
          <a:prstGeom prst="rect">
            <a:avLst/>
          </a:prstGeom>
        </p:spPr>
      </p:pic>
      <p:pic>
        <p:nvPicPr>
          <p:cNvPr id="22" name="Graphic 21" descr="Network with solid fill">
            <a:extLst>
              <a:ext uri="{FF2B5EF4-FFF2-40B4-BE49-F238E27FC236}">
                <a16:creationId xmlns:a16="http://schemas.microsoft.com/office/drawing/2014/main" id="{D9C1C9E1-F8AC-93BC-7A9B-69FB6FB897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4852" y="1582912"/>
            <a:ext cx="914400" cy="914400"/>
          </a:xfrm>
          <a:prstGeom prst="rect">
            <a:avLst/>
          </a:prstGeom>
        </p:spPr>
      </p:pic>
      <p:sp>
        <p:nvSpPr>
          <p:cNvPr id="23" name="Date Placeholder 22">
            <a:extLst>
              <a:ext uri="{FF2B5EF4-FFF2-40B4-BE49-F238E27FC236}">
                <a16:creationId xmlns:a16="http://schemas.microsoft.com/office/drawing/2014/main" id="{03E48E07-453B-C6DB-F7E9-F5E050BBD499}"/>
              </a:ext>
            </a:extLst>
          </p:cNvPr>
          <p:cNvSpPr>
            <a:spLocks noGrp="1"/>
          </p:cNvSpPr>
          <p:nvPr>
            <p:ph type="dt" sz="half" idx="10"/>
          </p:nvPr>
        </p:nvSpPr>
        <p:spPr/>
        <p:txBody>
          <a:bodyPr/>
          <a:lstStyle/>
          <a:p>
            <a:fld id="{027C6533-AEE9-BA41-A800-9C2FEC850865}" type="datetime1">
              <a:rPr lang="en-US" smtClean="0"/>
              <a:t>10/15/24</a:t>
            </a:fld>
            <a:endParaRPr lang="en-GB"/>
          </a:p>
        </p:txBody>
      </p:sp>
      <p:sp>
        <p:nvSpPr>
          <p:cNvPr id="24" name="Slide Number Placeholder 23">
            <a:extLst>
              <a:ext uri="{FF2B5EF4-FFF2-40B4-BE49-F238E27FC236}">
                <a16:creationId xmlns:a16="http://schemas.microsoft.com/office/drawing/2014/main" id="{9A819C85-ADCE-4839-4C1E-3D3D91381A59}"/>
              </a:ext>
            </a:extLst>
          </p:cNvPr>
          <p:cNvSpPr>
            <a:spLocks noGrp="1"/>
          </p:cNvSpPr>
          <p:nvPr>
            <p:ph type="sldNum" sz="quarter" idx="12"/>
          </p:nvPr>
        </p:nvSpPr>
        <p:spPr/>
        <p:txBody>
          <a:bodyPr/>
          <a:lstStyle/>
          <a:p>
            <a:fld id="{A27ABD7E-8178-8F4E-A75A-D36FCF48E30E}" type="slidenum">
              <a:rPr lang="en-GB" smtClean="0"/>
              <a:t>6</a:t>
            </a:fld>
            <a:endParaRPr lang="en-GB"/>
          </a:p>
        </p:txBody>
      </p:sp>
      <p:pic>
        <p:nvPicPr>
          <p:cNvPr id="25" name="Picture 24">
            <a:extLst>
              <a:ext uri="{FF2B5EF4-FFF2-40B4-BE49-F238E27FC236}">
                <a16:creationId xmlns:a16="http://schemas.microsoft.com/office/drawing/2014/main" id="{24EA093E-0B5B-28BE-11FC-88948F47060F}"/>
              </a:ext>
            </a:extLst>
          </p:cNvPr>
          <p:cNvPicPr>
            <a:picLocks noChangeAspect="1"/>
          </p:cNvPicPr>
          <p:nvPr/>
        </p:nvPicPr>
        <p:blipFill>
          <a:blip r:embed="rId8"/>
          <a:stretch>
            <a:fillRect/>
          </a:stretch>
        </p:blipFill>
        <p:spPr>
          <a:xfrm>
            <a:off x="4985665" y="6392199"/>
            <a:ext cx="2140375" cy="365125"/>
          </a:xfrm>
          <a:prstGeom prst="rect">
            <a:avLst/>
          </a:prstGeom>
        </p:spPr>
      </p:pic>
      <p:sp>
        <p:nvSpPr>
          <p:cNvPr id="2" name="Rounded Rectangle 64">
            <a:extLst>
              <a:ext uri="{FF2B5EF4-FFF2-40B4-BE49-F238E27FC236}">
                <a16:creationId xmlns:a16="http://schemas.microsoft.com/office/drawing/2014/main" id="{F5C08D27-3A8F-29BC-DDC4-C7AC0C52E222}"/>
              </a:ext>
            </a:extLst>
          </p:cNvPr>
          <p:cNvSpPr>
            <a:spLocks/>
          </p:cNvSpPr>
          <p:nvPr/>
        </p:nvSpPr>
        <p:spPr>
          <a:xfrm>
            <a:off x="12101050" y="0"/>
            <a:ext cx="202163" cy="6858000"/>
          </a:xfrm>
          <a:prstGeom prst="roundRect">
            <a:avLst>
              <a:gd name="adj" fmla="val 0"/>
            </a:avLst>
          </a:prstGeom>
          <a:solidFill>
            <a:srgbClr val="FED007"/>
          </a:solidFill>
          <a:ln>
            <a:solidFill>
              <a:srgbClr val="FFC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243840" rIns="0" bIns="243840" rtlCol="0" anchor="ctr" anchorCtr="0"/>
          <a:lstStyle/>
          <a:p>
            <a:pPr algn="ctr"/>
            <a:endParaRPr lang="en-US" sz="3733">
              <a:solidFill>
                <a:srgbClr val="FFFFFF"/>
              </a:solidFill>
            </a:endParaRPr>
          </a:p>
        </p:txBody>
      </p:sp>
    </p:spTree>
    <p:extLst>
      <p:ext uri="{BB962C8B-B14F-4D97-AF65-F5344CB8AC3E}">
        <p14:creationId xmlns:p14="http://schemas.microsoft.com/office/powerpoint/2010/main" val="3257977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D2B76-2BEE-CE95-B1C2-3AB7E8BED4A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9ECC65A-58AA-2BC1-693D-C4B7829EB243}"/>
              </a:ext>
            </a:extLst>
          </p:cNvPr>
          <p:cNvSpPr>
            <a:spLocks/>
          </p:cNvSpPr>
          <p:nvPr/>
        </p:nvSpPr>
        <p:spPr>
          <a:xfrm>
            <a:off x="8607779" y="3299765"/>
            <a:ext cx="3008546" cy="2415235"/>
          </a:xfrm>
          <a:prstGeom prst="rect">
            <a:avLst/>
          </a:prstGeom>
        </p:spPr>
        <p:txBody>
          <a:bodyPr wrap="square" lIns="46800" rIns="46800">
            <a:noAutofit/>
          </a:bodyPr>
          <a:lstStyle/>
          <a:p>
            <a:pPr fontAlgn="base">
              <a:spcBef>
                <a:spcPct val="0"/>
              </a:spcBef>
              <a:spcAft>
                <a:spcPct val="0"/>
              </a:spcAft>
            </a:pPr>
            <a:r>
              <a:rPr lang="en-GB" sz="1600" b="1">
                <a:latin typeface="+mj-lt"/>
                <a:cs typeface="Arial" charset="0"/>
              </a:rPr>
              <a:t>I</a:t>
            </a:r>
            <a:r>
              <a:rPr kumimoji="0" lang="en-GB" sz="1600" b="1" i="0" u="none" strike="noStrike" kern="1200" cap="none" spc="0" normalizeH="0" baseline="0" noProof="0" err="1">
                <a:ln>
                  <a:noFill/>
                </a:ln>
                <a:effectLst/>
                <a:uLnTx/>
                <a:uFillTx/>
                <a:latin typeface="+mj-lt"/>
                <a:ea typeface="+mn-ea"/>
                <a:cs typeface="Arial" charset="0"/>
              </a:rPr>
              <a:t>nitiated</a:t>
            </a:r>
            <a:r>
              <a:rPr kumimoji="0" lang="en-GB" sz="1600" b="1" i="0" u="none" strike="noStrike" kern="1200" cap="none" spc="0" normalizeH="0" baseline="0" noProof="0">
                <a:ln>
                  <a:noFill/>
                </a:ln>
                <a:effectLst/>
                <a:uLnTx/>
                <a:uFillTx/>
                <a:latin typeface="+mj-lt"/>
                <a:ea typeface="+mn-ea"/>
                <a:cs typeface="Arial" charset="0"/>
              </a:rPr>
              <a:t> by ECSO and strongly supported by the European industry.</a:t>
            </a:r>
            <a:endParaRPr lang="en-GB" sz="1600" b="1">
              <a:latin typeface="+mj-lt"/>
              <a:cs typeface="Arial" charset="0"/>
            </a:endParaRPr>
          </a:p>
          <a:p>
            <a:pPr marL="285750" indent="-285750" fontAlgn="base">
              <a:spcBef>
                <a:spcPct val="0"/>
              </a:spcBef>
              <a:spcAft>
                <a:spcPct val="0"/>
              </a:spcAft>
              <a:buFont typeface="Arial" panose="020B0604020202020204" pitchFamily="34" charset="0"/>
              <a:buChar char="•"/>
            </a:pPr>
            <a:endParaRPr lang="en-GB" sz="1600">
              <a:latin typeface="+mj-lt"/>
              <a:cs typeface="Arial" charset="0"/>
            </a:endParaRPr>
          </a:p>
          <a:p>
            <a:pPr marL="285750" indent="-285750" fontAlgn="base">
              <a:spcBef>
                <a:spcPct val="0"/>
              </a:spcBef>
              <a:spcAft>
                <a:spcPct val="0"/>
              </a:spcAft>
              <a:buFont typeface="Arial" panose="020B0604020202020204" pitchFamily="34" charset="0"/>
              <a:buChar char="•"/>
            </a:pPr>
            <a:r>
              <a:rPr lang="en-GB" sz="1400">
                <a:latin typeface="+mj-lt"/>
                <a:cs typeface="Arial" charset="0"/>
              </a:rPr>
              <a:t>Done in a </a:t>
            </a:r>
            <a:r>
              <a:rPr lang="en-GB" sz="1400" b="1">
                <a:latin typeface="+mj-lt"/>
                <a:cs typeface="Arial" charset="0"/>
              </a:rPr>
              <a:t>trustworthy</a:t>
            </a:r>
            <a:r>
              <a:rPr lang="en-GB" sz="1400">
                <a:latin typeface="+mj-lt"/>
                <a:cs typeface="Arial" charset="0"/>
              </a:rPr>
              <a:t>, </a:t>
            </a:r>
            <a:r>
              <a:rPr lang="en-GB" sz="1400" b="1">
                <a:latin typeface="+mj-lt"/>
                <a:cs typeface="Arial" charset="0"/>
              </a:rPr>
              <a:t>replicable</a:t>
            </a:r>
            <a:r>
              <a:rPr lang="en-GB" sz="1400">
                <a:latin typeface="+mj-lt"/>
                <a:cs typeface="Arial" charset="0"/>
              </a:rPr>
              <a:t>, and </a:t>
            </a:r>
            <a:r>
              <a:rPr lang="en-GB" sz="1400" b="1">
                <a:latin typeface="+mj-lt"/>
                <a:cs typeface="Arial" charset="0"/>
              </a:rPr>
              <a:t>useful</a:t>
            </a:r>
            <a:r>
              <a:rPr lang="en-GB" sz="1400">
                <a:latin typeface="+mj-lt"/>
                <a:cs typeface="Arial" charset="0"/>
              </a:rPr>
              <a:t> way by catering the needs of different users</a:t>
            </a:r>
          </a:p>
          <a:p>
            <a:pPr marL="285750" indent="-285750" fontAlgn="base">
              <a:spcBef>
                <a:spcPct val="0"/>
              </a:spcBef>
              <a:spcAft>
                <a:spcPct val="0"/>
              </a:spcAft>
              <a:buFont typeface="Arial" panose="020B0604020202020204" pitchFamily="34" charset="0"/>
              <a:buChar char="•"/>
            </a:pPr>
            <a:r>
              <a:rPr lang="en-GB" sz="1400">
                <a:latin typeface="+mj-lt"/>
                <a:cs typeface="Arial" charset="0"/>
              </a:rPr>
              <a:t>Users are part of the development</a:t>
            </a:r>
          </a:p>
        </p:txBody>
      </p:sp>
      <p:cxnSp>
        <p:nvCxnSpPr>
          <p:cNvPr id="10" name="Straight Connector 9">
            <a:extLst>
              <a:ext uri="{FF2B5EF4-FFF2-40B4-BE49-F238E27FC236}">
                <a16:creationId xmlns:a16="http://schemas.microsoft.com/office/drawing/2014/main" id="{B802A994-91E9-9057-8AB6-95B0019FFE35}"/>
              </a:ext>
            </a:extLst>
          </p:cNvPr>
          <p:cNvCxnSpPr>
            <a:cxnSpLocks/>
          </p:cNvCxnSpPr>
          <p:nvPr/>
        </p:nvCxnSpPr>
        <p:spPr>
          <a:xfrm>
            <a:off x="9356350" y="2898538"/>
            <a:ext cx="1511405" cy="0"/>
          </a:xfrm>
          <a:prstGeom prst="line">
            <a:avLst/>
          </a:prstGeom>
          <a:ln w="28575" cap="flat" cmpd="sng" algn="ctr">
            <a:solidFill>
              <a:srgbClr val="FED00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itle 34">
            <a:extLst>
              <a:ext uri="{FF2B5EF4-FFF2-40B4-BE49-F238E27FC236}">
                <a16:creationId xmlns:a16="http://schemas.microsoft.com/office/drawing/2014/main" id="{031A8426-F4E3-45F9-E362-4C1A0120798B}"/>
              </a:ext>
            </a:extLst>
          </p:cNvPr>
          <p:cNvSpPr txBox="1">
            <a:spLocks/>
          </p:cNvSpPr>
          <p:nvPr/>
        </p:nvSpPr>
        <p:spPr>
          <a:xfrm>
            <a:off x="425354" y="404664"/>
            <a:ext cx="11342769" cy="77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t>The </a:t>
            </a:r>
            <a:r>
              <a:rPr lang="en-GB" sz="3600" err="1"/>
              <a:t>Cyberhive</a:t>
            </a:r>
            <a:r>
              <a:rPr lang="en-GB" sz="3600"/>
              <a:t> Matrix™</a:t>
            </a:r>
            <a:endParaRPr lang="en-GB" sz="3400"/>
          </a:p>
        </p:txBody>
      </p:sp>
      <p:pic>
        <p:nvPicPr>
          <p:cNvPr id="22" name="Graphic 21" descr="Network with solid fill">
            <a:extLst>
              <a:ext uri="{FF2B5EF4-FFF2-40B4-BE49-F238E27FC236}">
                <a16:creationId xmlns:a16="http://schemas.microsoft.com/office/drawing/2014/main" id="{7CD0F4F1-8A7B-81E0-79F8-2C853EE662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54852" y="1582912"/>
            <a:ext cx="914400" cy="914400"/>
          </a:xfrm>
          <a:prstGeom prst="rect">
            <a:avLst/>
          </a:prstGeom>
        </p:spPr>
      </p:pic>
      <p:sp>
        <p:nvSpPr>
          <p:cNvPr id="23" name="Date Placeholder 22">
            <a:extLst>
              <a:ext uri="{FF2B5EF4-FFF2-40B4-BE49-F238E27FC236}">
                <a16:creationId xmlns:a16="http://schemas.microsoft.com/office/drawing/2014/main" id="{4AC7E21B-7981-AA53-4D4F-9FA4B441AF3D}"/>
              </a:ext>
            </a:extLst>
          </p:cNvPr>
          <p:cNvSpPr>
            <a:spLocks noGrp="1"/>
          </p:cNvSpPr>
          <p:nvPr>
            <p:ph type="dt" sz="half" idx="10"/>
          </p:nvPr>
        </p:nvSpPr>
        <p:spPr/>
        <p:txBody>
          <a:bodyPr/>
          <a:lstStyle/>
          <a:p>
            <a:fld id="{027C6533-AEE9-BA41-A800-9C2FEC850865}" type="datetime1">
              <a:rPr lang="en-US" smtClean="0"/>
              <a:t>10/15/24</a:t>
            </a:fld>
            <a:endParaRPr lang="en-GB"/>
          </a:p>
        </p:txBody>
      </p:sp>
      <p:sp>
        <p:nvSpPr>
          <p:cNvPr id="24" name="Slide Number Placeholder 23">
            <a:extLst>
              <a:ext uri="{FF2B5EF4-FFF2-40B4-BE49-F238E27FC236}">
                <a16:creationId xmlns:a16="http://schemas.microsoft.com/office/drawing/2014/main" id="{49A09096-9710-73F1-27C9-02BB7EBE2EF5}"/>
              </a:ext>
            </a:extLst>
          </p:cNvPr>
          <p:cNvSpPr>
            <a:spLocks noGrp="1"/>
          </p:cNvSpPr>
          <p:nvPr>
            <p:ph type="sldNum" sz="quarter" idx="12"/>
          </p:nvPr>
        </p:nvSpPr>
        <p:spPr/>
        <p:txBody>
          <a:bodyPr/>
          <a:lstStyle/>
          <a:p>
            <a:fld id="{A27ABD7E-8178-8F4E-A75A-D36FCF48E30E}" type="slidenum">
              <a:rPr lang="en-GB" smtClean="0"/>
              <a:t>7</a:t>
            </a:fld>
            <a:endParaRPr lang="en-GB"/>
          </a:p>
        </p:txBody>
      </p:sp>
      <p:pic>
        <p:nvPicPr>
          <p:cNvPr id="25" name="Picture 24">
            <a:extLst>
              <a:ext uri="{FF2B5EF4-FFF2-40B4-BE49-F238E27FC236}">
                <a16:creationId xmlns:a16="http://schemas.microsoft.com/office/drawing/2014/main" id="{6F750DFB-AEE7-E351-4C52-50AE517C7102}"/>
              </a:ext>
            </a:extLst>
          </p:cNvPr>
          <p:cNvPicPr>
            <a:picLocks noChangeAspect="1"/>
          </p:cNvPicPr>
          <p:nvPr/>
        </p:nvPicPr>
        <p:blipFill>
          <a:blip r:embed="rId4"/>
          <a:stretch>
            <a:fillRect/>
          </a:stretch>
        </p:blipFill>
        <p:spPr>
          <a:xfrm>
            <a:off x="4985665" y="6392199"/>
            <a:ext cx="2140375" cy="365125"/>
          </a:xfrm>
          <a:prstGeom prst="rect">
            <a:avLst/>
          </a:prstGeom>
        </p:spPr>
      </p:pic>
      <p:sp>
        <p:nvSpPr>
          <p:cNvPr id="2" name="Rounded Rectangle 64">
            <a:extLst>
              <a:ext uri="{FF2B5EF4-FFF2-40B4-BE49-F238E27FC236}">
                <a16:creationId xmlns:a16="http://schemas.microsoft.com/office/drawing/2014/main" id="{6747C66D-64CF-D9E5-09C2-40BE53319BEF}"/>
              </a:ext>
            </a:extLst>
          </p:cNvPr>
          <p:cNvSpPr>
            <a:spLocks/>
          </p:cNvSpPr>
          <p:nvPr/>
        </p:nvSpPr>
        <p:spPr>
          <a:xfrm>
            <a:off x="12101050" y="0"/>
            <a:ext cx="202163" cy="6858000"/>
          </a:xfrm>
          <a:prstGeom prst="roundRect">
            <a:avLst>
              <a:gd name="adj" fmla="val 0"/>
            </a:avLst>
          </a:prstGeom>
          <a:solidFill>
            <a:srgbClr val="FED007"/>
          </a:solidFill>
          <a:ln>
            <a:solidFill>
              <a:srgbClr val="FFC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243840" rIns="0" bIns="243840" rtlCol="0" anchor="ctr" anchorCtr="0"/>
          <a:lstStyle/>
          <a:p>
            <a:pPr algn="ctr"/>
            <a:endParaRPr lang="en-US" sz="3733">
              <a:solidFill>
                <a:srgbClr val="FFFFFF"/>
              </a:solidFill>
            </a:endParaRPr>
          </a:p>
        </p:txBody>
      </p:sp>
      <p:graphicFrame>
        <p:nvGraphicFramePr>
          <p:cNvPr id="3" name="Table 2">
            <a:extLst>
              <a:ext uri="{FF2B5EF4-FFF2-40B4-BE49-F238E27FC236}">
                <a16:creationId xmlns:a16="http://schemas.microsoft.com/office/drawing/2014/main" id="{7B8ABFDE-6003-0D2C-9361-578DC055D9D3}"/>
              </a:ext>
            </a:extLst>
          </p:cNvPr>
          <p:cNvGraphicFramePr>
            <a:graphicFrameLocks noGrp="1"/>
          </p:cNvGraphicFramePr>
          <p:nvPr>
            <p:extLst>
              <p:ext uri="{D42A27DB-BD31-4B8C-83A1-F6EECF244321}">
                <p14:modId xmlns:p14="http://schemas.microsoft.com/office/powerpoint/2010/main" val="3654087147"/>
              </p:ext>
            </p:extLst>
          </p:nvPr>
        </p:nvGraphicFramePr>
        <p:xfrm>
          <a:off x="1775811" y="1951586"/>
          <a:ext cx="6146534" cy="4170872"/>
        </p:xfrm>
        <a:graphic>
          <a:graphicData uri="http://schemas.openxmlformats.org/drawingml/2006/table">
            <a:tbl>
              <a:tblPr firstRow="1" bandRow="1">
                <a:tableStyleId>{2D5ABB26-0587-4C30-8999-92F81FD0307C}</a:tableStyleId>
              </a:tblPr>
              <a:tblGrid>
                <a:gridCol w="1867700">
                  <a:extLst>
                    <a:ext uri="{9D8B030D-6E8A-4147-A177-3AD203B41FA5}">
                      <a16:colId xmlns:a16="http://schemas.microsoft.com/office/drawing/2014/main" val="602736007"/>
                    </a:ext>
                  </a:extLst>
                </a:gridCol>
                <a:gridCol w="1605516">
                  <a:extLst>
                    <a:ext uri="{9D8B030D-6E8A-4147-A177-3AD203B41FA5}">
                      <a16:colId xmlns:a16="http://schemas.microsoft.com/office/drawing/2014/main" val="3211997926"/>
                    </a:ext>
                  </a:extLst>
                </a:gridCol>
                <a:gridCol w="2673318">
                  <a:extLst>
                    <a:ext uri="{9D8B030D-6E8A-4147-A177-3AD203B41FA5}">
                      <a16:colId xmlns:a16="http://schemas.microsoft.com/office/drawing/2014/main" val="914797761"/>
                    </a:ext>
                  </a:extLst>
                </a:gridCol>
              </a:tblGrid>
              <a:tr h="291244">
                <a:tc>
                  <a:txBody>
                    <a:bodyPr/>
                    <a:lstStyle/>
                    <a:p>
                      <a:endParaRPr lang="en-GB" sz="1050" b="1"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t>CEO &amp; Co-Founder </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t>Cyber Cert Labs</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275076"/>
                  </a:ext>
                </a:extLst>
              </a:tr>
              <a:tr h="315832">
                <a:tc>
                  <a:txBody>
                    <a:bodyPr/>
                    <a:lstStyle/>
                    <a:p>
                      <a:endParaRPr lang="en-GB" sz="1050" b="1"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i="0" kern="1200">
                          <a:solidFill>
                            <a:schemeClr val="dk1"/>
                          </a:solidFill>
                          <a:effectLst/>
                          <a:latin typeface="+mn-lt"/>
                          <a:ea typeface="+mn-ea"/>
                          <a:cs typeface="+mn-cs"/>
                        </a:rPr>
                        <a:t>General Manager Europe</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t>S2 Grupo</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9639489"/>
                  </a:ext>
                </a:extLst>
              </a:tr>
              <a:tr h="403316">
                <a:tc>
                  <a:txBody>
                    <a:bodyPr/>
                    <a:lstStyle/>
                    <a:p>
                      <a:endParaRPr lang="en-GB" sz="1050" b="1"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sz="1000" kern="1200">
                          <a:solidFill>
                            <a:schemeClr val="dk1"/>
                          </a:solidFill>
                          <a:effectLst/>
                          <a:latin typeface="+mn-lt"/>
                          <a:ea typeface="+mn-ea"/>
                          <a:cs typeface="+mn-cs"/>
                        </a:rPr>
                        <a:t>Senior Manager of Analyst &amp; Tester Relations</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t>ESET</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3170189"/>
                  </a:ext>
                </a:extLst>
              </a:tr>
              <a:tr h="315832">
                <a:tc>
                  <a:txBody>
                    <a:bodyPr/>
                    <a:lstStyle/>
                    <a:p>
                      <a:endParaRPr lang="en-GB" sz="1050" b="1"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t>CRO</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t>Excalibur</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0224321"/>
                  </a:ext>
                </a:extLst>
              </a:tr>
              <a:tr h="273775">
                <a:tc>
                  <a:txBody>
                    <a:bodyPr/>
                    <a:lstStyle/>
                    <a:p>
                      <a:endParaRPr lang="en-GB" sz="1050" b="1"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t>CEO &amp; Founder </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err="1"/>
                        <a:t>bfore.ai</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2380058"/>
                  </a:ext>
                </a:extLst>
              </a:tr>
              <a:tr h="315832">
                <a:tc>
                  <a:txBody>
                    <a:bodyPr/>
                    <a:lstStyle/>
                    <a:p>
                      <a:endParaRPr lang="en-GB" sz="1050" b="1"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t>Group CISO </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err="1"/>
                        <a:t>Dr.</a:t>
                      </a:r>
                      <a:r>
                        <a:rPr lang="en-GB" sz="1000"/>
                        <a:t> August </a:t>
                      </a:r>
                      <a:r>
                        <a:rPr lang="en-GB" sz="1000" err="1"/>
                        <a:t>Oetker</a:t>
                      </a:r>
                      <a:r>
                        <a:rPr lang="en-GB" sz="1000"/>
                        <a:t> KG</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4361452"/>
                  </a:ext>
                </a:extLst>
              </a:tr>
              <a:tr h="315832">
                <a:tc>
                  <a:txBody>
                    <a:bodyPr/>
                    <a:lstStyle/>
                    <a:p>
                      <a:endParaRPr lang="en-GB" sz="1050" b="1"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t>CISO</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err="1"/>
                        <a:t>Veralto</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3662082"/>
                  </a:ext>
                </a:extLst>
              </a:tr>
              <a:tr h="315832">
                <a:tc>
                  <a:txBody>
                    <a:bodyPr/>
                    <a:lstStyle/>
                    <a:p>
                      <a:endParaRPr lang="en-GB" sz="1050" b="1"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t>CISO Advisor</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err="1"/>
                        <a:t>Hoxhunt</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0914947"/>
                  </a:ext>
                </a:extLst>
              </a:tr>
              <a:tr h="315832">
                <a:tc>
                  <a:txBody>
                    <a:bodyPr/>
                    <a:lstStyle/>
                    <a:p>
                      <a:endParaRPr lang="en-GB" sz="1050" b="1"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t>CISO</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t>MSC Cruises</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8711874"/>
                  </a:ext>
                </a:extLst>
              </a:tr>
              <a:tr h="360049">
                <a:tc>
                  <a:txBody>
                    <a:bodyPr/>
                    <a:lstStyle/>
                    <a:p>
                      <a:endParaRPr lang="en-GB" sz="1050" b="1"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t>President </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t>CISO Poland</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380428"/>
                  </a:ext>
                </a:extLst>
              </a:tr>
              <a:tr h="315832">
                <a:tc>
                  <a:txBody>
                    <a:bodyPr/>
                    <a:lstStyle/>
                    <a:p>
                      <a:endParaRPr lang="en-GB" sz="1050" b="1"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noProof="0">
                          <a:latin typeface="+mn-lt"/>
                        </a:rPr>
                        <a:t>Partner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t>TIN Capital</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1669809"/>
                  </a:ext>
                </a:extLst>
              </a:tr>
              <a:tr h="315832">
                <a:tc>
                  <a:txBody>
                    <a:bodyPr/>
                    <a:lstStyle/>
                    <a:p>
                      <a:endParaRPr lang="en-GB" sz="1050" b="1"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noProof="0">
                          <a:latin typeface="+mn-lt"/>
                        </a:rPr>
                        <a:t>Associate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t>Axon Partners Group</a:t>
                      </a:r>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4025547"/>
                  </a:ext>
                </a:extLst>
              </a:tr>
              <a:tr h="315832">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7560594"/>
                  </a:ext>
                </a:extLst>
              </a:tr>
            </a:tbl>
          </a:graphicData>
        </a:graphic>
      </p:graphicFrame>
      <p:sp>
        <p:nvSpPr>
          <p:cNvPr id="4" name="Rectangle 171">
            <a:extLst>
              <a:ext uri="{FF2B5EF4-FFF2-40B4-BE49-F238E27FC236}">
                <a16:creationId xmlns:a16="http://schemas.microsoft.com/office/drawing/2014/main" id="{B66636BE-A29B-44BC-BB60-AF9085C8E27C}"/>
              </a:ext>
            </a:extLst>
          </p:cNvPr>
          <p:cNvSpPr/>
          <p:nvPr/>
        </p:nvSpPr>
        <p:spPr bwMode="auto">
          <a:xfrm>
            <a:off x="773565" y="2498223"/>
            <a:ext cx="729809" cy="43498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8F8FB"/>
                </a:solidFill>
              </a14:hiddenFill>
            </a:ext>
          </a:extLst>
        </p:spPr>
        <p:txBody>
          <a:bodyPr vert="horz" wrap="square" lIns="91440" tIns="45720" rIns="91440" bIns="45720" numCol="1" rtlCol="0" anchor="ctr" anchorCtr="0" compatLnSpc="1">
            <a:prstTxWarp prst="textNoShape">
              <a:avLst/>
            </a:prstTxWarp>
            <a:noAutofit/>
          </a:bodyPr>
          <a:lstStyle/>
          <a:p>
            <a:pPr algn="ctr" fontAlgn="base">
              <a:spcBef>
                <a:spcPct val="0"/>
              </a:spcBef>
              <a:spcAft>
                <a:spcPct val="0"/>
              </a:spcAft>
            </a:pPr>
            <a:r>
              <a:rPr lang="en-GB" sz="1000" b="1">
                <a:solidFill>
                  <a:sysClr val="windowText" lastClr="000000"/>
                </a:solidFill>
                <a:latin typeface="+mj-lt"/>
                <a:cs typeface="Arial" charset="0"/>
              </a:rPr>
              <a:t>Vendors</a:t>
            </a:r>
          </a:p>
        </p:txBody>
      </p:sp>
      <p:sp>
        <p:nvSpPr>
          <p:cNvPr id="5" name="Rectangle 171">
            <a:extLst>
              <a:ext uri="{FF2B5EF4-FFF2-40B4-BE49-F238E27FC236}">
                <a16:creationId xmlns:a16="http://schemas.microsoft.com/office/drawing/2014/main" id="{D85E1C73-5AF0-085B-B50B-7F4CCCB17D0D}"/>
              </a:ext>
            </a:extLst>
          </p:cNvPr>
          <p:cNvSpPr/>
          <p:nvPr/>
        </p:nvSpPr>
        <p:spPr bwMode="auto">
          <a:xfrm>
            <a:off x="773565" y="4125698"/>
            <a:ext cx="729809" cy="43498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8F8FB"/>
                </a:solidFill>
              </a14:hiddenFill>
            </a:ext>
          </a:extLst>
        </p:spPr>
        <p:txBody>
          <a:bodyPr vert="horz" wrap="square" lIns="91440" tIns="45720" rIns="91440" bIns="45720" numCol="1" rtlCol="0" anchor="ctr" anchorCtr="0" compatLnSpc="1">
            <a:prstTxWarp prst="textNoShape">
              <a:avLst/>
            </a:prstTxWarp>
            <a:noAutofit/>
          </a:bodyPr>
          <a:lstStyle/>
          <a:p>
            <a:pPr algn="ctr" fontAlgn="base">
              <a:spcBef>
                <a:spcPct val="0"/>
              </a:spcBef>
              <a:spcAft>
                <a:spcPct val="0"/>
              </a:spcAft>
            </a:pPr>
            <a:r>
              <a:rPr lang="en-GB" sz="1000" b="1">
                <a:solidFill>
                  <a:sysClr val="windowText" lastClr="000000"/>
                </a:solidFill>
                <a:latin typeface="+mj-lt"/>
                <a:cs typeface="Arial" charset="0"/>
              </a:rPr>
              <a:t>End-users</a:t>
            </a:r>
          </a:p>
        </p:txBody>
      </p:sp>
      <p:sp>
        <p:nvSpPr>
          <p:cNvPr id="12" name="Rectangle 171">
            <a:extLst>
              <a:ext uri="{FF2B5EF4-FFF2-40B4-BE49-F238E27FC236}">
                <a16:creationId xmlns:a16="http://schemas.microsoft.com/office/drawing/2014/main" id="{CE1CA1E7-F3C9-A572-BFA2-DA52B9F76821}"/>
              </a:ext>
            </a:extLst>
          </p:cNvPr>
          <p:cNvSpPr/>
          <p:nvPr/>
        </p:nvSpPr>
        <p:spPr bwMode="auto">
          <a:xfrm>
            <a:off x="1856921" y="1916543"/>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t">
              <a:lnSpc>
                <a:spcPts val="900"/>
              </a:lnSpc>
            </a:pPr>
            <a:r>
              <a:rPr lang="en-GB" sz="1000"/>
              <a:t>Patricia Shields</a:t>
            </a:r>
            <a:endParaRPr lang="en-GB" sz="1000">
              <a:solidFill>
                <a:srgbClr val="000000"/>
              </a:solidFill>
              <a:latin typeface="+mj-lt"/>
              <a:cs typeface="Arial" panose="020B0604020202020204" pitchFamily="34" charset="0"/>
            </a:endParaRPr>
          </a:p>
        </p:txBody>
      </p:sp>
      <p:sp>
        <p:nvSpPr>
          <p:cNvPr id="14" name="Left Bracket 13">
            <a:extLst>
              <a:ext uri="{FF2B5EF4-FFF2-40B4-BE49-F238E27FC236}">
                <a16:creationId xmlns:a16="http://schemas.microsoft.com/office/drawing/2014/main" id="{6DD6B72F-8E99-BCAF-E272-286F481790B7}"/>
              </a:ext>
            </a:extLst>
          </p:cNvPr>
          <p:cNvSpPr/>
          <p:nvPr/>
        </p:nvSpPr>
        <p:spPr bwMode="auto">
          <a:xfrm>
            <a:off x="1637984" y="1984196"/>
            <a:ext cx="144000" cy="1463040"/>
          </a:xfrm>
          <a:prstGeom prst="leftBracket">
            <a:avLst/>
          </a:prstGeom>
          <a:noFill/>
          <a:ln w="28575" cap="rnd" cmpd="sng" algn="ctr">
            <a:solidFill>
              <a:srgbClr val="FFC000"/>
            </a:solidFill>
            <a:prstDash val="solid"/>
            <a:bevel/>
            <a:headEnd type="none" w="med" len="med"/>
            <a:tailEnd type="none" w="med" len="med"/>
          </a:ln>
          <a:effectLst/>
        </p:spPr>
        <p:txBody>
          <a:bodyPr rtlCol="0" anchor="ctr"/>
          <a:lstStyle/>
          <a:p>
            <a:pPr algn="ctr"/>
            <a:endParaRPr lang="en-GB">
              <a:latin typeface="+mj-lt"/>
            </a:endParaRPr>
          </a:p>
        </p:txBody>
      </p:sp>
      <p:sp>
        <p:nvSpPr>
          <p:cNvPr id="15" name="Left Bracket 14">
            <a:extLst>
              <a:ext uri="{FF2B5EF4-FFF2-40B4-BE49-F238E27FC236}">
                <a16:creationId xmlns:a16="http://schemas.microsoft.com/office/drawing/2014/main" id="{DD948478-2F73-29E0-16FE-6B7F87D830B0}"/>
              </a:ext>
            </a:extLst>
          </p:cNvPr>
          <p:cNvSpPr/>
          <p:nvPr/>
        </p:nvSpPr>
        <p:spPr bwMode="auto">
          <a:xfrm>
            <a:off x="1637984" y="3585879"/>
            <a:ext cx="142458" cy="1523482"/>
          </a:xfrm>
          <a:prstGeom prst="leftBracket">
            <a:avLst/>
          </a:prstGeom>
          <a:noFill/>
          <a:ln w="28575" cap="rnd" cmpd="sng" algn="ctr">
            <a:solidFill>
              <a:srgbClr val="FFC000"/>
            </a:solidFill>
            <a:prstDash val="solid"/>
            <a:bevel/>
            <a:headEnd type="none" w="med" len="med"/>
            <a:tailEnd type="none" w="med" len="med"/>
          </a:ln>
          <a:effectLst/>
        </p:spPr>
        <p:txBody>
          <a:bodyPr rtlCol="0" anchor="ctr"/>
          <a:lstStyle/>
          <a:p>
            <a:pPr algn="ctr"/>
            <a:endParaRPr lang="en-GB">
              <a:latin typeface="+mj-lt"/>
            </a:endParaRPr>
          </a:p>
        </p:txBody>
      </p:sp>
      <p:sp>
        <p:nvSpPr>
          <p:cNvPr id="16" name="Rectangle 171">
            <a:extLst>
              <a:ext uri="{FF2B5EF4-FFF2-40B4-BE49-F238E27FC236}">
                <a16:creationId xmlns:a16="http://schemas.microsoft.com/office/drawing/2014/main" id="{1A2F87D3-3884-3CC0-53A4-32C6A47CEC2A}"/>
              </a:ext>
            </a:extLst>
          </p:cNvPr>
          <p:cNvSpPr/>
          <p:nvPr/>
        </p:nvSpPr>
        <p:spPr bwMode="auto">
          <a:xfrm>
            <a:off x="5204527" y="1582912"/>
            <a:ext cx="2573516" cy="252000"/>
          </a:xfrm>
          <a:prstGeom prst="rect">
            <a:avLst/>
          </a:prstGeom>
          <a:solidFill>
            <a:srgbClr val="FED007"/>
          </a:solidFill>
          <a:ln w="635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0" numCol="1" rtlCol="0" anchor="ctr" anchorCtr="0" compatLnSpc="1">
            <a:prstTxWarp prst="textNoShape">
              <a:avLst/>
            </a:prstTxWarp>
            <a:noAutofit/>
          </a:bodyPr>
          <a:lstStyle/>
          <a:p>
            <a:pPr marL="0" marR="0" lvl="0" indent="0" algn="ctr" defTabSz="914400" rtl="0" eaLnBrk="1" fontAlgn="base" latinLnBrk="0" hangingPunct="1">
              <a:lnSpc>
                <a:spcPts val="900"/>
              </a:lnSpc>
              <a:spcBef>
                <a:spcPct val="0"/>
              </a:spcBef>
              <a:spcAft>
                <a:spcPct val="0"/>
              </a:spcAft>
              <a:buClrTx/>
              <a:buSzTx/>
              <a:buFontTx/>
              <a:buNone/>
              <a:tabLst/>
              <a:defRPr/>
            </a:pPr>
            <a:r>
              <a:rPr kumimoji="0" lang="en-GB" sz="1000" b="1" i="0" u="none" strike="noStrike" kern="1200" cap="none" spc="0" normalizeH="0" baseline="0">
                <a:ln>
                  <a:noFill/>
                </a:ln>
                <a:solidFill>
                  <a:schemeClr val="bg1"/>
                </a:solidFill>
                <a:effectLst/>
                <a:uLnTx/>
                <a:uFillTx/>
                <a:latin typeface="+mj-lt"/>
                <a:ea typeface="+mn-ea"/>
                <a:cs typeface="Arial" charset="0"/>
              </a:rPr>
              <a:t>Organisation</a:t>
            </a:r>
          </a:p>
        </p:txBody>
      </p:sp>
      <p:sp>
        <p:nvSpPr>
          <p:cNvPr id="17" name="Rectangle 171">
            <a:extLst>
              <a:ext uri="{FF2B5EF4-FFF2-40B4-BE49-F238E27FC236}">
                <a16:creationId xmlns:a16="http://schemas.microsoft.com/office/drawing/2014/main" id="{9E8AF558-3986-251A-E6D7-6DA5C802E357}"/>
              </a:ext>
            </a:extLst>
          </p:cNvPr>
          <p:cNvSpPr/>
          <p:nvPr/>
        </p:nvSpPr>
        <p:spPr bwMode="auto">
          <a:xfrm>
            <a:off x="1806135" y="1574382"/>
            <a:ext cx="1584616" cy="252000"/>
          </a:xfrm>
          <a:prstGeom prst="rect">
            <a:avLst/>
          </a:prstGeom>
          <a:solidFill>
            <a:srgbClr val="FED007"/>
          </a:solidFill>
          <a:ln w="635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0" numCol="1" rtlCol="0" anchor="ctr" anchorCtr="0" compatLnSpc="1">
            <a:prstTxWarp prst="textNoShape">
              <a:avLst/>
            </a:prstTxWarp>
            <a:noAutofit/>
          </a:bodyPr>
          <a:lstStyle/>
          <a:p>
            <a:pPr lvl="0" algn="ctr" fontAlgn="base">
              <a:lnSpc>
                <a:spcPts val="900"/>
              </a:lnSpc>
              <a:spcBef>
                <a:spcPct val="0"/>
              </a:spcBef>
              <a:spcAft>
                <a:spcPct val="0"/>
              </a:spcAft>
              <a:defRPr/>
            </a:pPr>
            <a:r>
              <a:rPr lang="en-GB" sz="1000" b="1">
                <a:solidFill>
                  <a:schemeClr val="bg1"/>
                </a:solidFill>
                <a:latin typeface="+mj-lt"/>
                <a:cs typeface="Arial" charset="0"/>
              </a:rPr>
              <a:t>Participant</a:t>
            </a:r>
          </a:p>
        </p:txBody>
      </p:sp>
      <p:sp>
        <p:nvSpPr>
          <p:cNvPr id="20" name="Rectangle 171">
            <a:extLst>
              <a:ext uri="{FF2B5EF4-FFF2-40B4-BE49-F238E27FC236}">
                <a16:creationId xmlns:a16="http://schemas.microsoft.com/office/drawing/2014/main" id="{3CF18300-66B9-272A-3FDE-36F48C1C5444}"/>
              </a:ext>
            </a:extLst>
          </p:cNvPr>
          <p:cNvSpPr/>
          <p:nvPr/>
        </p:nvSpPr>
        <p:spPr bwMode="auto">
          <a:xfrm>
            <a:off x="1856921" y="2240347"/>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t">
              <a:lnSpc>
                <a:spcPts val="900"/>
              </a:lnSpc>
            </a:pPr>
            <a:r>
              <a:rPr lang="en-GB" sz="1000"/>
              <a:t>Regis </a:t>
            </a:r>
            <a:r>
              <a:rPr lang="en-GB" sz="1000" err="1"/>
              <a:t>Cazenave</a:t>
            </a:r>
            <a:endParaRPr lang="en-GB" sz="1000">
              <a:solidFill>
                <a:srgbClr val="000000"/>
              </a:solidFill>
              <a:latin typeface="+mj-lt"/>
              <a:cs typeface="Arial" panose="020B0604020202020204" pitchFamily="34" charset="0"/>
            </a:endParaRPr>
          </a:p>
        </p:txBody>
      </p:sp>
      <p:sp>
        <p:nvSpPr>
          <p:cNvPr id="26" name="Rectangle 171">
            <a:extLst>
              <a:ext uri="{FF2B5EF4-FFF2-40B4-BE49-F238E27FC236}">
                <a16:creationId xmlns:a16="http://schemas.microsoft.com/office/drawing/2014/main" id="{7628A6E5-67E8-085F-6C6E-F464C7D25AAE}"/>
              </a:ext>
            </a:extLst>
          </p:cNvPr>
          <p:cNvSpPr/>
          <p:nvPr/>
        </p:nvSpPr>
        <p:spPr bwMode="auto">
          <a:xfrm>
            <a:off x="1856921" y="2564151"/>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t">
              <a:lnSpc>
                <a:spcPts val="900"/>
              </a:lnSpc>
            </a:pPr>
            <a:r>
              <a:rPr lang="en-GB" sz="1000"/>
              <a:t>Zuzana </a:t>
            </a:r>
            <a:r>
              <a:rPr lang="en-GB" sz="1000" err="1"/>
              <a:t>Legathova</a:t>
            </a:r>
            <a:r>
              <a:rPr lang="en-GB" sz="1000"/>
              <a:t> </a:t>
            </a:r>
            <a:endParaRPr lang="en-GB" sz="1000">
              <a:solidFill>
                <a:srgbClr val="000000"/>
              </a:solidFill>
              <a:latin typeface="+mj-lt"/>
              <a:cs typeface="Arial" panose="020B0604020202020204" pitchFamily="34" charset="0"/>
            </a:endParaRPr>
          </a:p>
        </p:txBody>
      </p:sp>
      <p:sp>
        <p:nvSpPr>
          <p:cNvPr id="27" name="Rectangle 171">
            <a:extLst>
              <a:ext uri="{FF2B5EF4-FFF2-40B4-BE49-F238E27FC236}">
                <a16:creationId xmlns:a16="http://schemas.microsoft.com/office/drawing/2014/main" id="{7EAD1A45-C199-0055-33E5-4916A37ABE1B}"/>
              </a:ext>
            </a:extLst>
          </p:cNvPr>
          <p:cNvSpPr/>
          <p:nvPr/>
        </p:nvSpPr>
        <p:spPr bwMode="auto">
          <a:xfrm>
            <a:off x="1856921" y="2887955"/>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t">
              <a:lnSpc>
                <a:spcPts val="900"/>
              </a:lnSpc>
            </a:pPr>
            <a:r>
              <a:rPr lang="en-GB" sz="1000"/>
              <a:t>Ignacio </a:t>
            </a:r>
            <a:r>
              <a:rPr lang="en-GB" sz="1000" err="1"/>
              <a:t>Sbampato</a:t>
            </a:r>
            <a:r>
              <a:rPr lang="en-GB" sz="1000"/>
              <a:t> </a:t>
            </a:r>
            <a:endParaRPr lang="en-GB" sz="1000">
              <a:solidFill>
                <a:srgbClr val="000000"/>
              </a:solidFill>
              <a:latin typeface="+mj-lt"/>
              <a:cs typeface="Arial" panose="020B0604020202020204" pitchFamily="34" charset="0"/>
            </a:endParaRPr>
          </a:p>
        </p:txBody>
      </p:sp>
      <p:sp>
        <p:nvSpPr>
          <p:cNvPr id="28" name="Rectangle 171">
            <a:extLst>
              <a:ext uri="{FF2B5EF4-FFF2-40B4-BE49-F238E27FC236}">
                <a16:creationId xmlns:a16="http://schemas.microsoft.com/office/drawing/2014/main" id="{D5AA245E-011F-5152-EAD3-2CE55E7C50DE}"/>
              </a:ext>
            </a:extLst>
          </p:cNvPr>
          <p:cNvSpPr/>
          <p:nvPr/>
        </p:nvSpPr>
        <p:spPr bwMode="auto">
          <a:xfrm>
            <a:off x="1856921" y="3211759"/>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t">
              <a:lnSpc>
                <a:spcPts val="900"/>
              </a:lnSpc>
            </a:pPr>
            <a:r>
              <a:rPr lang="en-GB" sz="1000"/>
              <a:t>Luigi </a:t>
            </a:r>
            <a:r>
              <a:rPr lang="en-GB" sz="1000" err="1"/>
              <a:t>Lenguito</a:t>
            </a:r>
            <a:r>
              <a:rPr lang="en-GB" sz="1000"/>
              <a:t> </a:t>
            </a:r>
            <a:endParaRPr lang="en-GB" sz="1000">
              <a:solidFill>
                <a:srgbClr val="000000"/>
              </a:solidFill>
              <a:latin typeface="+mj-lt"/>
              <a:cs typeface="Arial" panose="020B0604020202020204" pitchFamily="34" charset="0"/>
            </a:endParaRPr>
          </a:p>
        </p:txBody>
      </p:sp>
      <p:sp>
        <p:nvSpPr>
          <p:cNvPr id="29" name="Rectangle 171">
            <a:extLst>
              <a:ext uri="{FF2B5EF4-FFF2-40B4-BE49-F238E27FC236}">
                <a16:creationId xmlns:a16="http://schemas.microsoft.com/office/drawing/2014/main" id="{495C4F03-7E11-6631-7153-92D70EA82031}"/>
              </a:ext>
            </a:extLst>
          </p:cNvPr>
          <p:cNvSpPr/>
          <p:nvPr/>
        </p:nvSpPr>
        <p:spPr bwMode="auto">
          <a:xfrm>
            <a:off x="1856921" y="3535563"/>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t">
              <a:lnSpc>
                <a:spcPts val="900"/>
              </a:lnSpc>
            </a:pPr>
            <a:r>
              <a:rPr lang="en-GB" sz="1000"/>
              <a:t>Matthias </a:t>
            </a:r>
            <a:r>
              <a:rPr lang="en-GB" sz="1000" err="1"/>
              <a:t>Mühlert</a:t>
            </a:r>
            <a:r>
              <a:rPr lang="en-GB" sz="1000"/>
              <a:t> </a:t>
            </a:r>
            <a:endParaRPr lang="en-GB" sz="1000">
              <a:solidFill>
                <a:srgbClr val="000000"/>
              </a:solidFill>
              <a:latin typeface="+mj-lt"/>
              <a:cs typeface="Arial" panose="020B0604020202020204" pitchFamily="34" charset="0"/>
            </a:endParaRPr>
          </a:p>
        </p:txBody>
      </p:sp>
      <p:sp>
        <p:nvSpPr>
          <p:cNvPr id="30" name="Rectangle 171">
            <a:extLst>
              <a:ext uri="{FF2B5EF4-FFF2-40B4-BE49-F238E27FC236}">
                <a16:creationId xmlns:a16="http://schemas.microsoft.com/office/drawing/2014/main" id="{2C15EB91-AD39-7EFD-9D49-FF50CF94D24B}"/>
              </a:ext>
            </a:extLst>
          </p:cNvPr>
          <p:cNvSpPr/>
          <p:nvPr/>
        </p:nvSpPr>
        <p:spPr bwMode="auto">
          <a:xfrm>
            <a:off x="1856921" y="3859367"/>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t">
              <a:lnSpc>
                <a:spcPts val="900"/>
              </a:lnSpc>
            </a:pPr>
            <a:r>
              <a:rPr lang="en-GB" sz="1000"/>
              <a:t>Marc </a:t>
            </a:r>
            <a:r>
              <a:rPr lang="en-GB" sz="1000" err="1"/>
              <a:t>Vael</a:t>
            </a:r>
            <a:r>
              <a:rPr lang="en-GB" sz="1000"/>
              <a:t> </a:t>
            </a:r>
            <a:endParaRPr lang="en-GB" sz="1000">
              <a:solidFill>
                <a:srgbClr val="000000"/>
              </a:solidFill>
              <a:latin typeface="+mj-lt"/>
              <a:cs typeface="Arial" panose="020B0604020202020204" pitchFamily="34" charset="0"/>
            </a:endParaRPr>
          </a:p>
        </p:txBody>
      </p:sp>
      <p:sp>
        <p:nvSpPr>
          <p:cNvPr id="31" name="Rectangle 171">
            <a:extLst>
              <a:ext uri="{FF2B5EF4-FFF2-40B4-BE49-F238E27FC236}">
                <a16:creationId xmlns:a16="http://schemas.microsoft.com/office/drawing/2014/main" id="{224DDCB0-0D94-922D-6AF7-ED4EA15868A4}"/>
              </a:ext>
            </a:extLst>
          </p:cNvPr>
          <p:cNvSpPr/>
          <p:nvPr/>
        </p:nvSpPr>
        <p:spPr bwMode="auto">
          <a:xfrm>
            <a:off x="1856921" y="4183171"/>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t">
              <a:lnSpc>
                <a:spcPts val="900"/>
              </a:lnSpc>
            </a:pPr>
            <a:r>
              <a:rPr lang="en-GB" sz="1000"/>
              <a:t>Petri </a:t>
            </a:r>
            <a:r>
              <a:rPr lang="en-GB" sz="1000" err="1"/>
              <a:t>Kuivala</a:t>
            </a:r>
            <a:r>
              <a:rPr lang="en-GB" sz="1000"/>
              <a:t> </a:t>
            </a:r>
            <a:endParaRPr lang="en-GB" sz="1000">
              <a:solidFill>
                <a:srgbClr val="000000"/>
              </a:solidFill>
              <a:latin typeface="+mj-lt"/>
              <a:cs typeface="Arial" panose="020B0604020202020204" pitchFamily="34" charset="0"/>
            </a:endParaRPr>
          </a:p>
        </p:txBody>
      </p:sp>
      <p:sp>
        <p:nvSpPr>
          <p:cNvPr id="32" name="Rectangle 171">
            <a:extLst>
              <a:ext uri="{FF2B5EF4-FFF2-40B4-BE49-F238E27FC236}">
                <a16:creationId xmlns:a16="http://schemas.microsoft.com/office/drawing/2014/main" id="{3C67D66C-A227-06F3-3B45-3A9D4BD3E6BE}"/>
              </a:ext>
            </a:extLst>
          </p:cNvPr>
          <p:cNvSpPr/>
          <p:nvPr/>
        </p:nvSpPr>
        <p:spPr bwMode="auto">
          <a:xfrm>
            <a:off x="1856921" y="4506975"/>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t">
              <a:lnSpc>
                <a:spcPts val="900"/>
              </a:lnSpc>
            </a:pPr>
            <a:r>
              <a:rPr lang="en-GB" sz="1000"/>
              <a:t>Simone Fortin</a:t>
            </a:r>
            <a:endParaRPr lang="en-GB" sz="1000">
              <a:solidFill>
                <a:srgbClr val="000000"/>
              </a:solidFill>
              <a:latin typeface="+mj-lt"/>
              <a:cs typeface="Arial" panose="020B0604020202020204" pitchFamily="34" charset="0"/>
            </a:endParaRPr>
          </a:p>
        </p:txBody>
      </p:sp>
      <p:sp>
        <p:nvSpPr>
          <p:cNvPr id="33" name="Rectangle 171">
            <a:extLst>
              <a:ext uri="{FF2B5EF4-FFF2-40B4-BE49-F238E27FC236}">
                <a16:creationId xmlns:a16="http://schemas.microsoft.com/office/drawing/2014/main" id="{BF32988A-0BF6-CBFA-515F-35810E0DBDA9}"/>
              </a:ext>
            </a:extLst>
          </p:cNvPr>
          <p:cNvSpPr/>
          <p:nvPr/>
        </p:nvSpPr>
        <p:spPr bwMode="auto">
          <a:xfrm>
            <a:off x="1856921" y="4830779"/>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t">
              <a:lnSpc>
                <a:spcPts val="900"/>
              </a:lnSpc>
            </a:pPr>
            <a:r>
              <a:rPr lang="en-GB" sz="1000"/>
              <a:t>Andrzej </a:t>
            </a:r>
            <a:r>
              <a:rPr lang="en-GB" sz="1000" err="1"/>
              <a:t>Bartosiewicz</a:t>
            </a:r>
            <a:r>
              <a:rPr lang="en-GB" sz="1000"/>
              <a:t> </a:t>
            </a:r>
            <a:endParaRPr lang="en-GB" sz="1000">
              <a:solidFill>
                <a:srgbClr val="000000"/>
              </a:solidFill>
              <a:latin typeface="+mj-lt"/>
              <a:cs typeface="Arial" panose="020B0604020202020204" pitchFamily="34" charset="0"/>
            </a:endParaRPr>
          </a:p>
        </p:txBody>
      </p:sp>
      <p:sp>
        <p:nvSpPr>
          <p:cNvPr id="34" name="Rectangle 171">
            <a:extLst>
              <a:ext uri="{FF2B5EF4-FFF2-40B4-BE49-F238E27FC236}">
                <a16:creationId xmlns:a16="http://schemas.microsoft.com/office/drawing/2014/main" id="{F5EC004E-BC58-0B96-FAF0-3431DC7D8A96}"/>
              </a:ext>
            </a:extLst>
          </p:cNvPr>
          <p:cNvSpPr/>
          <p:nvPr/>
        </p:nvSpPr>
        <p:spPr bwMode="auto">
          <a:xfrm>
            <a:off x="1856921" y="5154583"/>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t">
              <a:lnSpc>
                <a:spcPts val="900"/>
              </a:lnSpc>
            </a:pPr>
            <a:r>
              <a:rPr lang="en-GB" sz="1000"/>
              <a:t>Bart </a:t>
            </a:r>
            <a:r>
              <a:rPr lang="en-GB" sz="1000" err="1"/>
              <a:t>Houlleberghs</a:t>
            </a:r>
            <a:r>
              <a:rPr lang="en-GB" sz="1000"/>
              <a:t> </a:t>
            </a:r>
            <a:endParaRPr lang="en-GB" sz="1000">
              <a:solidFill>
                <a:srgbClr val="000000"/>
              </a:solidFill>
              <a:latin typeface="+mj-lt"/>
              <a:cs typeface="Arial" panose="020B0604020202020204" pitchFamily="34" charset="0"/>
            </a:endParaRPr>
          </a:p>
        </p:txBody>
      </p:sp>
      <p:sp>
        <p:nvSpPr>
          <p:cNvPr id="35" name="Rectangle 171">
            <a:extLst>
              <a:ext uri="{FF2B5EF4-FFF2-40B4-BE49-F238E27FC236}">
                <a16:creationId xmlns:a16="http://schemas.microsoft.com/office/drawing/2014/main" id="{80025CC9-AC0C-D5CF-FD6E-23780201EBE0}"/>
              </a:ext>
            </a:extLst>
          </p:cNvPr>
          <p:cNvSpPr/>
          <p:nvPr/>
        </p:nvSpPr>
        <p:spPr bwMode="auto">
          <a:xfrm>
            <a:off x="1856921" y="5478387"/>
            <a:ext cx="1828800" cy="32004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t">
              <a:lnSpc>
                <a:spcPts val="900"/>
              </a:lnSpc>
            </a:pPr>
            <a:r>
              <a:rPr lang="en-GB" sz="1000"/>
              <a:t>Alejandro Wright </a:t>
            </a:r>
            <a:endParaRPr lang="en-GB" sz="1000">
              <a:solidFill>
                <a:srgbClr val="000000"/>
              </a:solidFill>
              <a:latin typeface="+mj-lt"/>
              <a:cs typeface="Arial" panose="020B0604020202020204" pitchFamily="34" charset="0"/>
            </a:endParaRPr>
          </a:p>
        </p:txBody>
      </p:sp>
      <p:sp>
        <p:nvSpPr>
          <p:cNvPr id="36" name="Rectangle 171">
            <a:extLst>
              <a:ext uri="{FF2B5EF4-FFF2-40B4-BE49-F238E27FC236}">
                <a16:creationId xmlns:a16="http://schemas.microsoft.com/office/drawing/2014/main" id="{025A82D3-68E4-BF6C-679D-D35E3CFFA76D}"/>
              </a:ext>
            </a:extLst>
          </p:cNvPr>
          <p:cNvSpPr/>
          <p:nvPr/>
        </p:nvSpPr>
        <p:spPr bwMode="auto">
          <a:xfrm>
            <a:off x="773564" y="5279963"/>
            <a:ext cx="729809" cy="43498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8F8FB"/>
                </a:solidFill>
              </a14:hiddenFill>
            </a:ext>
          </a:extLst>
        </p:spPr>
        <p:txBody>
          <a:bodyPr vert="horz" wrap="square" lIns="91440" tIns="45720" rIns="91440" bIns="45720" numCol="1" rtlCol="0" anchor="ctr" anchorCtr="0" compatLnSpc="1">
            <a:prstTxWarp prst="textNoShape">
              <a:avLst/>
            </a:prstTxWarp>
            <a:noAutofit/>
          </a:bodyPr>
          <a:lstStyle/>
          <a:p>
            <a:pPr algn="ctr" fontAlgn="base">
              <a:spcBef>
                <a:spcPct val="0"/>
              </a:spcBef>
              <a:spcAft>
                <a:spcPct val="0"/>
              </a:spcAft>
            </a:pPr>
            <a:r>
              <a:rPr lang="en-GB" sz="1000" b="1">
                <a:solidFill>
                  <a:sysClr val="windowText" lastClr="000000"/>
                </a:solidFill>
                <a:latin typeface="+mj-lt"/>
                <a:cs typeface="Arial" charset="0"/>
              </a:rPr>
              <a:t>Investors</a:t>
            </a:r>
          </a:p>
        </p:txBody>
      </p:sp>
      <p:sp>
        <p:nvSpPr>
          <p:cNvPr id="37" name="Left Bracket 36">
            <a:extLst>
              <a:ext uri="{FF2B5EF4-FFF2-40B4-BE49-F238E27FC236}">
                <a16:creationId xmlns:a16="http://schemas.microsoft.com/office/drawing/2014/main" id="{04A4F485-B735-9058-26D3-C853021DC61A}"/>
              </a:ext>
            </a:extLst>
          </p:cNvPr>
          <p:cNvSpPr/>
          <p:nvPr/>
        </p:nvSpPr>
        <p:spPr bwMode="auto">
          <a:xfrm>
            <a:off x="1633354" y="5213354"/>
            <a:ext cx="142458" cy="539819"/>
          </a:xfrm>
          <a:prstGeom prst="leftBracket">
            <a:avLst/>
          </a:prstGeom>
          <a:noFill/>
          <a:ln w="28575" cap="rnd" cmpd="sng" algn="ctr">
            <a:solidFill>
              <a:srgbClr val="FFC000"/>
            </a:solidFill>
            <a:prstDash val="solid"/>
            <a:bevel/>
            <a:headEnd type="none" w="med" len="med"/>
            <a:tailEnd type="none" w="med" len="med"/>
          </a:ln>
          <a:effectLst/>
        </p:spPr>
        <p:txBody>
          <a:bodyPr rtlCol="0" anchor="ctr"/>
          <a:lstStyle/>
          <a:p>
            <a:pPr algn="ctr"/>
            <a:endParaRPr lang="en-GB">
              <a:latin typeface="+mj-lt"/>
            </a:endParaRPr>
          </a:p>
        </p:txBody>
      </p:sp>
      <p:sp>
        <p:nvSpPr>
          <p:cNvPr id="38" name="Rectangle 171">
            <a:extLst>
              <a:ext uri="{FF2B5EF4-FFF2-40B4-BE49-F238E27FC236}">
                <a16:creationId xmlns:a16="http://schemas.microsoft.com/office/drawing/2014/main" id="{B90141C5-A3F0-2541-69A1-B56E7AE6DE4B}"/>
              </a:ext>
            </a:extLst>
          </p:cNvPr>
          <p:cNvSpPr/>
          <p:nvPr/>
        </p:nvSpPr>
        <p:spPr bwMode="auto">
          <a:xfrm>
            <a:off x="3505331" y="1582912"/>
            <a:ext cx="1584616" cy="252000"/>
          </a:xfrm>
          <a:prstGeom prst="rect">
            <a:avLst/>
          </a:prstGeom>
          <a:solidFill>
            <a:srgbClr val="FED007"/>
          </a:solidFill>
          <a:ln w="635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0" numCol="1" rtlCol="0" anchor="ctr" anchorCtr="0" compatLnSpc="1">
            <a:prstTxWarp prst="textNoShape">
              <a:avLst/>
            </a:prstTxWarp>
            <a:noAutofit/>
          </a:bodyPr>
          <a:lstStyle/>
          <a:p>
            <a:pPr lvl="0" algn="ctr" fontAlgn="base">
              <a:lnSpc>
                <a:spcPts val="900"/>
              </a:lnSpc>
              <a:spcBef>
                <a:spcPct val="0"/>
              </a:spcBef>
              <a:spcAft>
                <a:spcPct val="0"/>
              </a:spcAft>
              <a:defRPr/>
            </a:pPr>
            <a:r>
              <a:rPr lang="en-GB" sz="1000" b="1">
                <a:solidFill>
                  <a:schemeClr val="bg1"/>
                </a:solidFill>
                <a:latin typeface="+mj-lt"/>
                <a:cs typeface="Arial" charset="0"/>
              </a:rPr>
              <a:t>Role</a:t>
            </a:r>
          </a:p>
        </p:txBody>
      </p:sp>
      <p:sp>
        <p:nvSpPr>
          <p:cNvPr id="6" name="Text Placeholder 17">
            <a:extLst>
              <a:ext uri="{FF2B5EF4-FFF2-40B4-BE49-F238E27FC236}">
                <a16:creationId xmlns:a16="http://schemas.microsoft.com/office/drawing/2014/main" id="{1587ADE6-DBD6-0D05-6D36-80B36CFB26C3}"/>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The </a:t>
            </a:r>
            <a:r>
              <a:rPr lang="en-GB" sz="12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Cyberhive</a:t>
            </a:r>
            <a:r>
              <a:rPr lang="en-GB" sz="12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Matrix</a:t>
            </a:r>
            <a:r>
              <a:rPr lang="en-GB" sz="1200" dirty="0"/>
              <a:t> explained</a:t>
            </a:r>
            <a:endParaRPr lang="en-BE" sz="1200" dirty="0"/>
          </a:p>
        </p:txBody>
      </p:sp>
    </p:spTree>
    <p:extLst>
      <p:ext uri="{BB962C8B-B14F-4D97-AF65-F5344CB8AC3E}">
        <p14:creationId xmlns:p14="http://schemas.microsoft.com/office/powerpoint/2010/main" val="306237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CC0C9-39E2-6973-E155-66A8C6259EA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36B4B53-D850-D06F-1E8A-1D1BFDD3DF72}"/>
              </a:ext>
            </a:extLst>
          </p:cNvPr>
          <p:cNvSpPr>
            <a:spLocks/>
          </p:cNvSpPr>
          <p:nvPr/>
        </p:nvSpPr>
        <p:spPr>
          <a:xfrm>
            <a:off x="4591094" y="3299765"/>
            <a:ext cx="3531959" cy="2415235"/>
          </a:xfrm>
          <a:prstGeom prst="rect">
            <a:avLst/>
          </a:prstGeom>
        </p:spPr>
        <p:txBody>
          <a:bodyPr wrap="square" lIns="46800" rIns="46800">
            <a:noAutofit/>
          </a:bodyPr>
          <a:lstStyle/>
          <a:p>
            <a:pPr fontAlgn="base">
              <a:spcBef>
                <a:spcPct val="0"/>
              </a:spcBef>
              <a:spcAft>
                <a:spcPct val="0"/>
              </a:spcAft>
            </a:pPr>
            <a:r>
              <a:rPr lang="en-GB" sz="1600" b="1">
                <a:latin typeface="+mj-lt"/>
                <a:cs typeface="Arial" charset="0"/>
              </a:rPr>
              <a:t>Fill in the form</a:t>
            </a:r>
          </a:p>
          <a:p>
            <a:pPr fontAlgn="base">
              <a:spcBef>
                <a:spcPct val="0"/>
              </a:spcBef>
              <a:spcAft>
                <a:spcPct val="0"/>
              </a:spcAft>
            </a:pPr>
            <a:endParaRPr lang="en-GB" sz="1600">
              <a:latin typeface="+mj-lt"/>
              <a:cs typeface="Arial" charset="0"/>
            </a:endParaRPr>
          </a:p>
          <a:p>
            <a:pPr marL="285750" indent="-285750" fontAlgn="base">
              <a:spcBef>
                <a:spcPct val="0"/>
              </a:spcBef>
              <a:spcAft>
                <a:spcPct val="0"/>
              </a:spcAft>
              <a:buFont typeface="Arial" panose="020B0604020202020204" pitchFamily="34" charset="0"/>
              <a:buChar char="•"/>
            </a:pPr>
            <a:r>
              <a:rPr lang="en-GB" sz="1400">
                <a:latin typeface="+mj-lt"/>
                <a:cs typeface="Arial" charset="0"/>
              </a:rPr>
              <a:t>Share company details for the Matrix report</a:t>
            </a:r>
          </a:p>
          <a:p>
            <a:pPr marL="285750" indent="-285750" fontAlgn="base">
              <a:spcBef>
                <a:spcPct val="0"/>
              </a:spcBef>
              <a:spcAft>
                <a:spcPct val="0"/>
              </a:spcAft>
              <a:buFont typeface="Arial" panose="020B0604020202020204" pitchFamily="34" charset="0"/>
              <a:buChar char="•"/>
            </a:pPr>
            <a:r>
              <a:rPr lang="en-GB" sz="1400">
                <a:latin typeface="+mj-lt"/>
                <a:cs typeface="Arial" charset="0"/>
              </a:rPr>
              <a:t>New openings coming for the Matrix Q4 2024!</a:t>
            </a:r>
          </a:p>
        </p:txBody>
      </p:sp>
      <p:sp>
        <p:nvSpPr>
          <p:cNvPr id="7" name="Rectangle 6">
            <a:extLst>
              <a:ext uri="{FF2B5EF4-FFF2-40B4-BE49-F238E27FC236}">
                <a16:creationId xmlns:a16="http://schemas.microsoft.com/office/drawing/2014/main" id="{813F2C6B-98ED-3FC5-2BD7-11530F3B981B}"/>
              </a:ext>
            </a:extLst>
          </p:cNvPr>
          <p:cNvSpPr>
            <a:spLocks/>
          </p:cNvSpPr>
          <p:nvPr/>
        </p:nvSpPr>
        <p:spPr>
          <a:xfrm>
            <a:off x="8546794" y="3299765"/>
            <a:ext cx="3169328" cy="2415235"/>
          </a:xfrm>
          <a:prstGeom prst="rect">
            <a:avLst/>
          </a:prstGeom>
        </p:spPr>
        <p:txBody>
          <a:bodyPr wrap="square" lIns="46800" rIns="46800">
            <a:noAutofit/>
          </a:bodyPr>
          <a:lstStyle/>
          <a:p>
            <a:pPr fontAlgn="base">
              <a:spcBef>
                <a:spcPct val="0"/>
              </a:spcBef>
              <a:spcAft>
                <a:spcPct val="0"/>
              </a:spcAft>
            </a:pPr>
            <a:r>
              <a:rPr lang="en-GB" sz="1600" b="1">
                <a:latin typeface="+mj-lt"/>
                <a:cs typeface="Arial" charset="0"/>
              </a:rPr>
              <a:t>Upload your solutions on </a:t>
            </a:r>
            <a:r>
              <a:rPr lang="en-GB" sz="1600" b="1" err="1">
                <a:latin typeface="+mj-lt"/>
                <a:cs typeface="Arial" charset="0"/>
              </a:rPr>
              <a:t>Cyberhive</a:t>
            </a:r>
            <a:endParaRPr lang="en-GB" sz="1600" b="1">
              <a:latin typeface="+mj-lt"/>
              <a:cs typeface="Arial" charset="0"/>
            </a:endParaRPr>
          </a:p>
          <a:p>
            <a:pPr marL="285750" indent="-285750" fontAlgn="base">
              <a:spcBef>
                <a:spcPct val="0"/>
              </a:spcBef>
              <a:spcAft>
                <a:spcPct val="0"/>
              </a:spcAft>
              <a:buFont typeface="Arial" panose="020B0604020202020204" pitchFamily="34" charset="0"/>
              <a:buChar char="•"/>
            </a:pPr>
            <a:endParaRPr lang="en-GB" sz="1600">
              <a:latin typeface="+mj-lt"/>
              <a:cs typeface="Arial" charset="0"/>
            </a:endParaRPr>
          </a:p>
          <a:p>
            <a:pPr marL="285750" indent="-285750" fontAlgn="base">
              <a:spcBef>
                <a:spcPct val="0"/>
              </a:spcBef>
              <a:spcAft>
                <a:spcPct val="0"/>
              </a:spcAft>
              <a:buFont typeface="Arial" panose="020B0604020202020204" pitchFamily="34" charset="0"/>
              <a:buChar char="•"/>
            </a:pPr>
            <a:r>
              <a:rPr lang="en-GB" sz="1400">
                <a:latin typeface="+mj-lt"/>
                <a:cs typeface="Arial" charset="0"/>
              </a:rPr>
              <a:t>Promote your company and solution on </a:t>
            </a:r>
            <a:r>
              <a:rPr lang="en-GB" sz="1400" err="1">
                <a:latin typeface="+mj-lt"/>
                <a:cs typeface="Arial" charset="0"/>
              </a:rPr>
              <a:t>Cyberhive</a:t>
            </a:r>
            <a:endParaRPr lang="en-GB" sz="1400">
              <a:latin typeface="+mj-lt"/>
              <a:cs typeface="Arial" charset="0"/>
            </a:endParaRPr>
          </a:p>
          <a:p>
            <a:pPr marL="285750" indent="-285750" fontAlgn="base">
              <a:spcBef>
                <a:spcPct val="0"/>
              </a:spcBef>
              <a:spcAft>
                <a:spcPct val="0"/>
              </a:spcAft>
              <a:buFont typeface="Arial" panose="020B0604020202020204" pitchFamily="34" charset="0"/>
              <a:buChar char="•"/>
            </a:pPr>
            <a:r>
              <a:rPr lang="en-GB" sz="1400">
                <a:latin typeface="+mj-lt"/>
                <a:cs typeface="Arial" charset="0"/>
              </a:rPr>
              <a:t>Register here: </a:t>
            </a:r>
            <a:r>
              <a:rPr lang="en-GB" sz="1200">
                <a:latin typeface="+mj-lt"/>
                <a:cs typeface="Arial" charset="0"/>
                <a:hlinkClick r:id="rId2"/>
              </a:rPr>
              <a:t>https://www.thecyberhive.eu/register</a:t>
            </a:r>
            <a:endParaRPr lang="en-GB" sz="1200">
              <a:latin typeface="+mj-lt"/>
              <a:cs typeface="Arial" charset="0"/>
            </a:endParaRPr>
          </a:p>
          <a:p>
            <a:pPr marL="285750" indent="-285750" fontAlgn="base">
              <a:spcBef>
                <a:spcPct val="0"/>
              </a:spcBef>
              <a:spcAft>
                <a:spcPct val="0"/>
              </a:spcAft>
              <a:buFont typeface="Arial" panose="020B0604020202020204" pitchFamily="34" charset="0"/>
              <a:buChar char="•"/>
            </a:pPr>
            <a:endParaRPr lang="en-GB" sz="1400">
              <a:latin typeface="+mj-lt"/>
              <a:cs typeface="Arial" charset="0"/>
            </a:endParaRPr>
          </a:p>
        </p:txBody>
      </p:sp>
      <p:sp>
        <p:nvSpPr>
          <p:cNvPr id="8" name="Rectangle 7">
            <a:extLst>
              <a:ext uri="{FF2B5EF4-FFF2-40B4-BE49-F238E27FC236}">
                <a16:creationId xmlns:a16="http://schemas.microsoft.com/office/drawing/2014/main" id="{B1C2C292-7D84-FB1D-07BE-BC1249B8417D}"/>
              </a:ext>
            </a:extLst>
          </p:cNvPr>
          <p:cNvSpPr>
            <a:spLocks/>
          </p:cNvSpPr>
          <p:nvPr/>
        </p:nvSpPr>
        <p:spPr>
          <a:xfrm>
            <a:off x="574411" y="3299765"/>
            <a:ext cx="3008546" cy="2415235"/>
          </a:xfrm>
          <a:prstGeom prst="rect">
            <a:avLst/>
          </a:prstGeom>
        </p:spPr>
        <p:txBody>
          <a:bodyPr wrap="square" lIns="46800" rIns="46800">
            <a:noAutofit/>
          </a:bodyPr>
          <a:lstStyle/>
          <a:p>
            <a:pPr fontAlgn="base">
              <a:spcBef>
                <a:spcPct val="0"/>
              </a:spcBef>
              <a:spcAft>
                <a:spcPct val="0"/>
              </a:spcAft>
            </a:pPr>
            <a:r>
              <a:rPr lang="en-GB" sz="1600" b="1">
                <a:latin typeface="+mj-lt"/>
                <a:cs typeface="Arial" charset="0"/>
              </a:rPr>
              <a:t>Register to </a:t>
            </a:r>
            <a:r>
              <a:rPr lang="en-GB" sz="1600" b="1" err="1">
                <a:latin typeface="+mj-lt"/>
                <a:cs typeface="Arial" charset="0"/>
              </a:rPr>
              <a:t>Cyberhive</a:t>
            </a:r>
            <a:br>
              <a:rPr lang="en-GB" sz="1600" b="1">
                <a:latin typeface="+mj-lt"/>
                <a:cs typeface="Arial" charset="0"/>
              </a:rPr>
            </a:br>
            <a:endParaRPr lang="en-GB" sz="1600" b="1">
              <a:latin typeface="+mj-lt"/>
              <a:cs typeface="Arial" charset="0"/>
            </a:endParaRPr>
          </a:p>
          <a:p>
            <a:pPr marL="285750" indent="-285750" fontAlgn="base">
              <a:spcBef>
                <a:spcPct val="0"/>
              </a:spcBef>
              <a:spcAft>
                <a:spcPct val="0"/>
              </a:spcAft>
              <a:buFont typeface="Arial" panose="020B0604020202020204" pitchFamily="34" charset="0"/>
              <a:buChar char="•"/>
            </a:pPr>
            <a:r>
              <a:rPr lang="en-GB" sz="1400">
                <a:latin typeface="+mj-lt"/>
                <a:cs typeface="Arial" charset="0"/>
              </a:rPr>
              <a:t>HQ in Europe (EU, UK, EEA, EFTA)</a:t>
            </a:r>
          </a:p>
          <a:p>
            <a:pPr marL="285750" indent="-285750" fontAlgn="base">
              <a:spcBef>
                <a:spcPct val="0"/>
              </a:spcBef>
              <a:spcAft>
                <a:spcPct val="0"/>
              </a:spcAft>
              <a:buFont typeface="Arial" panose="020B0604020202020204" pitchFamily="34" charset="0"/>
              <a:buChar char="•"/>
            </a:pPr>
            <a:r>
              <a:rPr lang="en-GB" sz="1400">
                <a:latin typeface="+mj-lt"/>
                <a:cs typeface="Arial" charset="0"/>
              </a:rPr>
              <a:t>50% &gt; FTE in Europe</a:t>
            </a:r>
          </a:p>
          <a:p>
            <a:pPr marL="285750" indent="-285750" fontAlgn="base">
              <a:spcBef>
                <a:spcPct val="0"/>
              </a:spcBef>
              <a:spcAft>
                <a:spcPct val="0"/>
              </a:spcAft>
              <a:buFont typeface="Arial" panose="020B0604020202020204" pitchFamily="34" charset="0"/>
              <a:buChar char="•"/>
            </a:pPr>
            <a:r>
              <a:rPr lang="en-GB" sz="1400">
                <a:latin typeface="+mj-lt"/>
                <a:cs typeface="Arial" charset="0"/>
              </a:rPr>
              <a:t>GDPR compliant</a:t>
            </a:r>
          </a:p>
          <a:p>
            <a:pPr marL="285750" indent="-285750" fontAlgn="base">
              <a:spcBef>
                <a:spcPct val="0"/>
              </a:spcBef>
              <a:spcAft>
                <a:spcPct val="0"/>
              </a:spcAft>
              <a:buFont typeface="Arial" panose="020B0604020202020204" pitchFamily="34" charset="0"/>
              <a:buChar char="•"/>
            </a:pPr>
            <a:r>
              <a:rPr lang="en-GB" sz="1400">
                <a:latin typeface="+mj-lt"/>
                <a:cs typeface="Arial" charset="0"/>
              </a:rPr>
              <a:t>No major ownership outside Europe</a:t>
            </a:r>
          </a:p>
        </p:txBody>
      </p:sp>
      <p:cxnSp>
        <p:nvCxnSpPr>
          <p:cNvPr id="9" name="Straight Connector 8">
            <a:extLst>
              <a:ext uri="{FF2B5EF4-FFF2-40B4-BE49-F238E27FC236}">
                <a16:creationId xmlns:a16="http://schemas.microsoft.com/office/drawing/2014/main" id="{2A889D24-26F4-48EA-F109-B1602D75304C}"/>
              </a:ext>
            </a:extLst>
          </p:cNvPr>
          <p:cNvCxnSpPr>
            <a:cxnSpLocks/>
          </p:cNvCxnSpPr>
          <p:nvPr/>
        </p:nvCxnSpPr>
        <p:spPr>
          <a:xfrm>
            <a:off x="1322982" y="2898538"/>
            <a:ext cx="1511405" cy="0"/>
          </a:xfrm>
          <a:prstGeom prst="line">
            <a:avLst/>
          </a:prstGeom>
          <a:ln w="28575" cap="flat" cmpd="sng" algn="ctr">
            <a:solidFill>
              <a:srgbClr val="FED00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139515-5EBA-67EF-D8BA-2734756CB423}"/>
              </a:ext>
            </a:extLst>
          </p:cNvPr>
          <p:cNvCxnSpPr>
            <a:cxnSpLocks/>
          </p:cNvCxnSpPr>
          <p:nvPr/>
        </p:nvCxnSpPr>
        <p:spPr>
          <a:xfrm>
            <a:off x="9356350" y="2898538"/>
            <a:ext cx="1511405" cy="0"/>
          </a:xfrm>
          <a:prstGeom prst="line">
            <a:avLst/>
          </a:prstGeom>
          <a:ln w="28575" cap="flat" cmpd="sng" algn="ctr">
            <a:solidFill>
              <a:srgbClr val="FED00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67F4D4-E202-938B-B93D-8A588CFB34C5}"/>
              </a:ext>
            </a:extLst>
          </p:cNvPr>
          <p:cNvCxnSpPr>
            <a:cxnSpLocks/>
          </p:cNvCxnSpPr>
          <p:nvPr/>
        </p:nvCxnSpPr>
        <p:spPr>
          <a:xfrm>
            <a:off x="5339666" y="2898538"/>
            <a:ext cx="1511405" cy="0"/>
          </a:xfrm>
          <a:prstGeom prst="line">
            <a:avLst/>
          </a:prstGeom>
          <a:ln w="28575" cap="flat" cmpd="sng" algn="ctr">
            <a:solidFill>
              <a:srgbClr val="FED00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itle 34">
            <a:extLst>
              <a:ext uri="{FF2B5EF4-FFF2-40B4-BE49-F238E27FC236}">
                <a16:creationId xmlns:a16="http://schemas.microsoft.com/office/drawing/2014/main" id="{FE7ECFFE-9458-B27C-E677-FBE855D2851D}"/>
              </a:ext>
            </a:extLst>
          </p:cNvPr>
          <p:cNvSpPr txBox="1">
            <a:spLocks/>
          </p:cNvSpPr>
          <p:nvPr/>
        </p:nvSpPr>
        <p:spPr>
          <a:xfrm>
            <a:off x="425354" y="404664"/>
            <a:ext cx="11342769" cy="77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t>Entry criteria</a:t>
            </a:r>
            <a:endParaRPr lang="en-GB" sz="3400"/>
          </a:p>
        </p:txBody>
      </p:sp>
      <p:sp>
        <p:nvSpPr>
          <p:cNvPr id="23" name="Date Placeholder 22">
            <a:extLst>
              <a:ext uri="{FF2B5EF4-FFF2-40B4-BE49-F238E27FC236}">
                <a16:creationId xmlns:a16="http://schemas.microsoft.com/office/drawing/2014/main" id="{2D8EB177-9123-B281-E5F2-EBB17F99C83A}"/>
              </a:ext>
            </a:extLst>
          </p:cNvPr>
          <p:cNvSpPr>
            <a:spLocks noGrp="1"/>
          </p:cNvSpPr>
          <p:nvPr>
            <p:ph type="dt" sz="half" idx="10"/>
          </p:nvPr>
        </p:nvSpPr>
        <p:spPr/>
        <p:txBody>
          <a:bodyPr/>
          <a:lstStyle/>
          <a:p>
            <a:fld id="{027C6533-AEE9-BA41-A800-9C2FEC850865}" type="datetime1">
              <a:rPr lang="en-US" smtClean="0"/>
              <a:t>10/15/24</a:t>
            </a:fld>
            <a:endParaRPr lang="en-GB"/>
          </a:p>
        </p:txBody>
      </p:sp>
      <p:sp>
        <p:nvSpPr>
          <p:cNvPr id="24" name="Slide Number Placeholder 23">
            <a:extLst>
              <a:ext uri="{FF2B5EF4-FFF2-40B4-BE49-F238E27FC236}">
                <a16:creationId xmlns:a16="http://schemas.microsoft.com/office/drawing/2014/main" id="{A319BD61-42FF-E77B-60DA-67B471BEFD02}"/>
              </a:ext>
            </a:extLst>
          </p:cNvPr>
          <p:cNvSpPr>
            <a:spLocks noGrp="1"/>
          </p:cNvSpPr>
          <p:nvPr>
            <p:ph type="sldNum" sz="quarter" idx="12"/>
          </p:nvPr>
        </p:nvSpPr>
        <p:spPr/>
        <p:txBody>
          <a:bodyPr/>
          <a:lstStyle/>
          <a:p>
            <a:fld id="{A27ABD7E-8178-8F4E-A75A-D36FCF48E30E}" type="slidenum">
              <a:rPr lang="en-GB" smtClean="0"/>
              <a:t>8</a:t>
            </a:fld>
            <a:endParaRPr lang="en-GB"/>
          </a:p>
        </p:txBody>
      </p:sp>
      <p:pic>
        <p:nvPicPr>
          <p:cNvPr id="25" name="Picture 24">
            <a:extLst>
              <a:ext uri="{FF2B5EF4-FFF2-40B4-BE49-F238E27FC236}">
                <a16:creationId xmlns:a16="http://schemas.microsoft.com/office/drawing/2014/main" id="{59D32DE4-0895-6F10-2102-8C76744B8AD1}"/>
              </a:ext>
            </a:extLst>
          </p:cNvPr>
          <p:cNvPicPr>
            <a:picLocks noChangeAspect="1"/>
          </p:cNvPicPr>
          <p:nvPr/>
        </p:nvPicPr>
        <p:blipFill>
          <a:blip r:embed="rId3"/>
          <a:stretch>
            <a:fillRect/>
          </a:stretch>
        </p:blipFill>
        <p:spPr>
          <a:xfrm>
            <a:off x="4985665" y="6392199"/>
            <a:ext cx="2140375" cy="365125"/>
          </a:xfrm>
          <a:prstGeom prst="rect">
            <a:avLst/>
          </a:prstGeom>
        </p:spPr>
      </p:pic>
      <p:sp>
        <p:nvSpPr>
          <p:cNvPr id="3" name="Rounded Rectangle 64">
            <a:extLst>
              <a:ext uri="{FF2B5EF4-FFF2-40B4-BE49-F238E27FC236}">
                <a16:creationId xmlns:a16="http://schemas.microsoft.com/office/drawing/2014/main" id="{278DE2D5-5598-EEEE-17CD-F496ECD419FD}"/>
              </a:ext>
            </a:extLst>
          </p:cNvPr>
          <p:cNvSpPr>
            <a:spLocks/>
          </p:cNvSpPr>
          <p:nvPr/>
        </p:nvSpPr>
        <p:spPr>
          <a:xfrm>
            <a:off x="12101050" y="0"/>
            <a:ext cx="202163" cy="6858000"/>
          </a:xfrm>
          <a:prstGeom prst="roundRect">
            <a:avLst>
              <a:gd name="adj" fmla="val 0"/>
            </a:avLst>
          </a:prstGeom>
          <a:solidFill>
            <a:srgbClr val="FED007"/>
          </a:solidFill>
          <a:ln>
            <a:solidFill>
              <a:srgbClr val="FFC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243840" rIns="0" bIns="243840" rtlCol="0" anchor="ctr" anchorCtr="0"/>
          <a:lstStyle/>
          <a:p>
            <a:pPr algn="ctr"/>
            <a:endParaRPr lang="en-US" sz="3733">
              <a:solidFill>
                <a:srgbClr val="FFFFFF"/>
              </a:solidFill>
            </a:endParaRPr>
          </a:p>
        </p:txBody>
      </p:sp>
      <p:pic>
        <p:nvPicPr>
          <p:cNvPr id="5" name="Graphic 4" descr="Badge 3 with solid fill">
            <a:extLst>
              <a:ext uri="{FF2B5EF4-FFF2-40B4-BE49-F238E27FC236}">
                <a16:creationId xmlns:a16="http://schemas.microsoft.com/office/drawing/2014/main" id="{BB0C97B5-4426-82DA-50ED-CB0F790E3F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54852" y="1569964"/>
            <a:ext cx="914400" cy="914400"/>
          </a:xfrm>
          <a:prstGeom prst="rect">
            <a:avLst/>
          </a:prstGeom>
        </p:spPr>
      </p:pic>
      <p:pic>
        <p:nvPicPr>
          <p:cNvPr id="14" name="Graphic 13" descr="Badge with solid fill">
            <a:extLst>
              <a:ext uri="{FF2B5EF4-FFF2-40B4-BE49-F238E27FC236}">
                <a16:creationId xmlns:a16="http://schemas.microsoft.com/office/drawing/2014/main" id="{EE6EA58A-A634-F27C-DC79-57EF944E2C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168" y="1582912"/>
            <a:ext cx="914400" cy="914400"/>
          </a:xfrm>
          <a:prstGeom prst="rect">
            <a:avLst/>
          </a:prstGeom>
        </p:spPr>
      </p:pic>
      <p:pic>
        <p:nvPicPr>
          <p:cNvPr id="16" name="Graphic 15" descr="Badge 1 with solid fill">
            <a:extLst>
              <a:ext uri="{FF2B5EF4-FFF2-40B4-BE49-F238E27FC236}">
                <a16:creationId xmlns:a16="http://schemas.microsoft.com/office/drawing/2014/main" id="{5FB7E0EA-62CF-D761-D7C2-9F472A4893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21484" y="1583163"/>
            <a:ext cx="914400" cy="914400"/>
          </a:xfrm>
          <a:prstGeom prst="rect">
            <a:avLst/>
          </a:prstGeom>
        </p:spPr>
      </p:pic>
      <p:sp>
        <p:nvSpPr>
          <p:cNvPr id="20" name="TextBox 19">
            <a:extLst>
              <a:ext uri="{FF2B5EF4-FFF2-40B4-BE49-F238E27FC236}">
                <a16:creationId xmlns:a16="http://schemas.microsoft.com/office/drawing/2014/main" id="{B681DDF0-1401-E25D-6510-86AD887968C9}"/>
              </a:ext>
            </a:extLst>
          </p:cNvPr>
          <p:cNvSpPr txBox="1"/>
          <p:nvPr/>
        </p:nvSpPr>
        <p:spPr>
          <a:xfrm>
            <a:off x="5540189" y="5463753"/>
            <a:ext cx="5489668" cy="369332"/>
          </a:xfrm>
          <a:prstGeom prst="rect">
            <a:avLst/>
          </a:prstGeom>
          <a:noFill/>
        </p:spPr>
        <p:txBody>
          <a:bodyPr wrap="square">
            <a:spAutoFit/>
          </a:bodyPr>
          <a:lstStyle/>
          <a:p>
            <a:pPr fontAlgn="base">
              <a:spcBef>
                <a:spcPct val="0"/>
              </a:spcBef>
              <a:spcAft>
                <a:spcPct val="0"/>
              </a:spcAft>
            </a:pPr>
            <a:r>
              <a:rPr lang="en-GB" sz="1800" b="1">
                <a:latin typeface="+mj-lt"/>
                <a:cs typeface="Arial" charset="0"/>
              </a:rPr>
              <a:t>Next registration dates will follow after the webinar!</a:t>
            </a:r>
          </a:p>
        </p:txBody>
      </p:sp>
      <p:sp>
        <p:nvSpPr>
          <p:cNvPr id="2" name="Text Placeholder 17">
            <a:extLst>
              <a:ext uri="{FF2B5EF4-FFF2-40B4-BE49-F238E27FC236}">
                <a16:creationId xmlns:a16="http://schemas.microsoft.com/office/drawing/2014/main" id="{8D62BF76-96B9-40F8-9F83-5973A8B3E808}"/>
              </a:ext>
            </a:extLst>
          </p:cNvPr>
          <p:cNvSpPr txBox="1">
            <a:spLocks/>
          </p:cNvSpPr>
          <p:nvPr/>
        </p:nvSpPr>
        <p:spPr>
          <a:xfrm>
            <a:off x="425354" y="144314"/>
            <a:ext cx="11342769" cy="260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The </a:t>
            </a:r>
            <a:r>
              <a:rPr lang="en-GB" sz="12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Cyberhive</a:t>
            </a:r>
            <a:r>
              <a:rPr lang="en-GB" sz="12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Matrix</a:t>
            </a:r>
            <a:r>
              <a:rPr lang="en-GB" sz="1200" dirty="0"/>
              <a:t> explained</a:t>
            </a:r>
            <a:endParaRPr lang="en-BE" sz="1200" dirty="0"/>
          </a:p>
        </p:txBody>
      </p:sp>
    </p:spTree>
    <p:extLst>
      <p:ext uri="{BB962C8B-B14F-4D97-AF65-F5344CB8AC3E}">
        <p14:creationId xmlns:p14="http://schemas.microsoft.com/office/powerpoint/2010/main" val="1231639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 name="Picture 285">
            <a:extLst>
              <a:ext uri="{FF2B5EF4-FFF2-40B4-BE49-F238E27FC236}">
                <a16:creationId xmlns:a16="http://schemas.microsoft.com/office/drawing/2014/main" id="{39E35949-2E9C-A556-977A-A10662506B3D}"/>
              </a:ext>
            </a:extLst>
          </p:cNvPr>
          <p:cNvPicPr>
            <a:picLocks noChangeAspect="1"/>
          </p:cNvPicPr>
          <p:nvPr/>
        </p:nvPicPr>
        <p:blipFill>
          <a:blip r:embed="rId3"/>
          <a:stretch>
            <a:fillRect/>
          </a:stretch>
        </p:blipFill>
        <p:spPr>
          <a:xfrm>
            <a:off x="-130122" y="-32010"/>
            <a:ext cx="12322122" cy="6914724"/>
          </a:xfrm>
          <a:prstGeom prst="rect">
            <a:avLst/>
          </a:prstGeom>
        </p:spPr>
      </p:pic>
      <p:sp>
        <p:nvSpPr>
          <p:cNvPr id="5" name="Rounded Rectangle 64">
            <a:extLst>
              <a:ext uri="{FF2B5EF4-FFF2-40B4-BE49-F238E27FC236}">
                <a16:creationId xmlns:a16="http://schemas.microsoft.com/office/drawing/2014/main" id="{98F1B2CF-006D-8321-5E0B-D640B07540E7}"/>
              </a:ext>
            </a:extLst>
          </p:cNvPr>
          <p:cNvSpPr>
            <a:spLocks/>
          </p:cNvSpPr>
          <p:nvPr/>
        </p:nvSpPr>
        <p:spPr>
          <a:xfrm>
            <a:off x="12101050" y="0"/>
            <a:ext cx="202163" cy="6858000"/>
          </a:xfrm>
          <a:prstGeom prst="roundRect">
            <a:avLst>
              <a:gd name="adj" fmla="val 0"/>
            </a:avLst>
          </a:prstGeom>
          <a:solidFill>
            <a:srgbClr val="FED007"/>
          </a:solidFill>
          <a:ln>
            <a:solidFill>
              <a:srgbClr val="FFC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243840" rIns="0" bIns="243840" rtlCol="0" anchor="ctr" anchorCtr="0"/>
          <a:lstStyle/>
          <a:p>
            <a:pPr algn="ctr"/>
            <a:endParaRPr lang="en-US" sz="3733">
              <a:solidFill>
                <a:srgbClr val="FFFFFF"/>
              </a:solidFill>
            </a:endParaRPr>
          </a:p>
        </p:txBody>
      </p:sp>
    </p:spTree>
    <p:extLst>
      <p:ext uri="{BB962C8B-B14F-4D97-AF65-F5344CB8AC3E}">
        <p14:creationId xmlns:p14="http://schemas.microsoft.com/office/powerpoint/2010/main" val="3284409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08202302174152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170632-d32b-4381-9aa9-70068decd2b8" xsi:nil="true"/>
    <lcf76f155ced4ddcb4097134ff3c332f xmlns="08bb4a94-fa44-4a19-84a2-b2499ca4bf68">
      <Terms xmlns="http://schemas.microsoft.com/office/infopath/2007/PartnerControls"/>
    </lcf76f155ced4ddcb4097134ff3c332f>
  </documentManagement>
</p:properties>
</file>

<file path=customXml/item2.xml><?xml version="1.0" encoding="utf-8"?>
<TemplafySlideTemplateConfiguration><![CDATA[{"documentContentValidatorConfiguration":{"enableDocumentContentValidator":false,"documentContentValidatorVersion":0},"elementsMetadata":[],"slideId":"637084814707632877","enableDocumentContentUpdater":true,"version":"1.9"}]]></TemplafySlideTemplateConfiguration>
</file>

<file path=customXml/item3.xml><?xml version="1.0" encoding="utf-8"?>
<TemplafySlideFormConfiguration><![CDATA[{"formFields":[],"formDataEntries":[]}]]></TemplafySlideForm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9619C02FCE64BB4897499B81E9B35280" ma:contentTypeVersion="15" ma:contentTypeDescription="Crée un document." ma:contentTypeScope="" ma:versionID="64a01a8f9d5001bb30554c06382b3538">
  <xsd:schema xmlns:xsd="http://www.w3.org/2001/XMLSchema" xmlns:xs="http://www.w3.org/2001/XMLSchema" xmlns:p="http://schemas.microsoft.com/office/2006/metadata/properties" xmlns:ns2="08bb4a94-fa44-4a19-84a2-b2499ca4bf68" xmlns:ns3="0b170632-d32b-4381-9aa9-70068decd2b8" targetNamespace="http://schemas.microsoft.com/office/2006/metadata/properties" ma:root="true" ma:fieldsID="8b784aee167eb769733b64b9055a6bc4" ns2:_="" ns3:_="">
    <xsd:import namespace="08bb4a94-fa44-4a19-84a2-b2499ca4bf68"/>
    <xsd:import namespace="0b170632-d32b-4381-9aa9-70068decd2b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b4a94-fa44-4a19-84a2-b2499ca4bf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e2760ef6-573f-4539-843e-8f2bc685262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170632-d32b-4381-9aa9-70068decd2b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c223e0c-ccf8-4fa5-b445-6f7fb94c5001}" ma:internalName="TaxCatchAll" ma:showField="CatchAllData" ma:web="0b170632-d32b-4381-9aa9-70068decd2b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6B7A63-1CFC-45C5-91D4-03B2E9E437C3}">
  <ds:schemaRefs>
    <ds:schemaRef ds:uri="08bb4a94-fa44-4a19-84a2-b2499ca4bf68"/>
    <ds:schemaRef ds:uri="0b170632-d32b-4381-9aa9-70068decd2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3166736-40C7-4D3A-96F5-5E85431EB02E}">
  <ds:schemaRefs/>
</ds:datastoreItem>
</file>

<file path=customXml/itemProps3.xml><?xml version="1.0" encoding="utf-8"?>
<ds:datastoreItem xmlns:ds="http://schemas.openxmlformats.org/officeDocument/2006/customXml" ds:itemID="{27126106-14AA-424C-AEAE-B7C8247CD50D}">
  <ds:schemaRefs/>
</ds:datastoreItem>
</file>

<file path=customXml/itemProps4.xml><?xml version="1.0" encoding="utf-8"?>
<ds:datastoreItem xmlns:ds="http://schemas.openxmlformats.org/officeDocument/2006/customXml" ds:itemID="{36B335D8-A96C-44C0-9B1E-D4509C32D8D3}">
  <ds:schemaRefs>
    <ds:schemaRef ds:uri="http://schemas.microsoft.com/sharepoint/v3/contenttype/forms"/>
  </ds:schemaRefs>
</ds:datastoreItem>
</file>

<file path=customXml/itemProps5.xml><?xml version="1.0" encoding="utf-8"?>
<ds:datastoreItem xmlns:ds="http://schemas.openxmlformats.org/officeDocument/2006/customXml" ds:itemID="{9BD8C38E-31CC-496B-8DF5-57FAE8DD079B}">
  <ds:schemaRefs>
    <ds:schemaRef ds:uri="08bb4a94-fa44-4a19-84a2-b2499ca4bf68"/>
    <ds:schemaRef ds:uri="0b170632-d32b-4381-9aa9-70068decd2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TotalTime>
  <Words>3006</Words>
  <Application>Microsoft Macintosh PowerPoint</Application>
  <PresentationFormat>Widescreen</PresentationFormat>
  <Paragraphs>924</Paragraphs>
  <Slides>36</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Aptos</vt:lpstr>
      <vt:lpstr>Aptos Display</vt:lpstr>
      <vt:lpstr>Aptos Narrow</vt:lpstr>
      <vt:lpstr>Arial</vt:lpstr>
      <vt:lpstr>Calibri</vt:lpstr>
      <vt:lpstr>Roboto</vt:lpstr>
      <vt:lpstr>Office Theme</vt:lpstr>
      <vt:lpstr>think-cell Slide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Honourable Mention</vt:lpstr>
      <vt:lpstr>PowerPoint Presentation</vt:lpstr>
      <vt:lpstr>PowerPoint Presentation</vt:lpstr>
      <vt:lpstr>PowerPoint Presentation</vt:lpstr>
      <vt:lpstr>Scoring table: NDR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Scoring table: NDR</vt:lpstr>
      <vt:lpstr>Scoring table: MDR</vt:lpstr>
      <vt:lpstr>Scoring table: XDR</vt:lpstr>
      <vt:lpstr>Scoring table: SOC as a Service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BASTIAANS</dc:creator>
  <cp:lastModifiedBy>Tom BASTIAANS</cp:lastModifiedBy>
  <cp:revision>65</cp:revision>
  <dcterms:created xsi:type="dcterms:W3CDTF">2024-08-16T12:22:56Z</dcterms:created>
  <dcterms:modified xsi:type="dcterms:W3CDTF">2024-10-15T12:00:47Z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0x0101009619C02FCE64BB4897499B81E9B35280</vt:lpwstr>
  </property>
  <property fmtid="{D5CDD505-2E9C-101B-9397-08002B2CF9AE}" pid="3" name="MediaServiceImageTags">
    <vt:lpwstr/>
  </property>
</Properties>
</file>